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90" r:id="rId27"/>
  </p:sldIdLst>
  <p:sldSz cx="18288000" cy="10287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13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E08E4F60-145B-4E52-B0B8-CFB4A49BBEF0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BJECT_WITH_CAPTIO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>
              <a:buNone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92500"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70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50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51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52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DC61E391-1E25-4D8D-A7A0-68AD1D8065C0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_WITH_CAPTIO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>
              <a:buNone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2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56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57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58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82775B7-54AC-49BA-82FC-557FCFDB661E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VERTICAL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2500" lnSpcReduction="19999"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 rot="5400000">
            <a:off x="2309400" y="-251640"/>
            <a:ext cx="4525560" cy="82292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7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8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9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3039E03A-579D-4135-AD8C-4D1F08A78D00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_TITLE_AND_VERTICAL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 rot="5400000">
            <a:off x="4732560" y="2171520"/>
            <a:ext cx="5851080" cy="20570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 rot="5400000">
            <a:off x="541800" y="190080"/>
            <a:ext cx="5851080" cy="6019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12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13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14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75A7C646-4261-449D-AED6-79708FFAFD01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16" name="PlaceHolder 2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17" name="PlaceHolder 3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18" name="PlaceHolder 4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A3FEC757-BDD1-4ED7-B535-8B860578B836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BJEC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2500" lnSpcReduction="19999"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21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22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23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6BA521F6-9E44-499A-8548-0BB62F01AE7F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>
              <a:buNone/>
            </a:pPr>
            <a:r>
              <a:rPr lang="pt-BR" sz="4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5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26" name="PlaceHolder 3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27" name="PlaceHolder 4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28" name="PlaceHolder 5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EB6C94E1-1641-429C-98DF-B26E3B4CF256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_OBJECT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2500" lnSpcReduction="19999"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70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70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32" name="PlaceHolder 4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33" name="PlaceHolder 5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34" name="PlaceHolder 6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6341F86C-596A-4D94-9D55-FF4DC552C3AC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WO_OBJECTS_WITH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2500" lnSpcReduction="19999"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2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8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 fontScale="2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 fontScale="8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40" name="PlaceHolder 6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41" name="PlaceHolder 7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42" name="PlaceHolder 8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8ED031E2-BDD1-4ED2-A728-314E2F18CAE6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rmAutofit fontScale="92500" lnSpcReduction="19999"/>
          </a:bodyPr>
          <a:lstStyle/>
          <a:p>
            <a:pPr indent="0">
              <a:buNone/>
            </a:pPr>
            <a:r>
              <a:rPr lang="pt-BR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45" name="PlaceHolder 3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46" name="PlaceHolder 4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89A680C5-ACA7-4EC8-AC98-3DBF6AA57B5D}" type="slidenum">
              <a:rPr lang="en-US" sz="1200" b="0" u="none" strike="noStrik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‹nº›</a:t>
            </a:fld>
            <a:endParaRPr lang="pt-B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drive.google.com/file/d/1OGS78OaUALpM8AzpKRMJJ-nwUEn6m_QP/view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drive.google.com/file/d/1IdYoPIG_PqzkSKORY_XVMF1BKFtmYhQl/view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84;p13"/>
          <p:cNvSpPr/>
          <p:nvPr/>
        </p:nvSpPr>
        <p:spPr>
          <a:xfrm>
            <a:off x="707760" y="532080"/>
            <a:ext cx="17107920" cy="922212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0" name="Google Shape;85;p13"/>
          <p:cNvPicPr/>
          <p:nvPr/>
        </p:nvPicPr>
        <p:blipFill>
          <a:blip r:embed="rId2"/>
          <a:stretch/>
        </p:blipFill>
        <p:spPr>
          <a:xfrm>
            <a:off x="11837880" y="1823040"/>
            <a:ext cx="4530960" cy="7931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1" name="Google Shape;86;p13"/>
          <p:cNvPicPr/>
          <p:nvPr/>
        </p:nvPicPr>
        <p:blipFill>
          <a:blip r:embed="rId3"/>
          <a:stretch/>
        </p:blipFill>
        <p:spPr>
          <a:xfrm>
            <a:off x="3480480" y="5932440"/>
            <a:ext cx="3794760" cy="5054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2" name="Google Shape;87;p13"/>
          <p:cNvPicPr/>
          <p:nvPr/>
        </p:nvPicPr>
        <p:blipFill>
          <a:blip r:embed="rId4"/>
          <a:stretch/>
        </p:blipFill>
        <p:spPr>
          <a:xfrm>
            <a:off x="2767320" y="834480"/>
            <a:ext cx="8391240" cy="83912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76;p22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216" name="Google Shape;277;p22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" name="Google Shape;278;p22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18" name="Google Shape;279;p22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9" name="Google Shape;280;p22"/>
          <p:cNvSpPr/>
          <p:nvPr/>
        </p:nvSpPr>
        <p:spPr>
          <a:xfrm>
            <a:off x="16579080" y="-889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20" name="Google Shape;281;p22"/>
          <p:cNvSpPr/>
          <p:nvPr/>
        </p:nvSpPr>
        <p:spPr>
          <a:xfrm>
            <a:off x="2015100" y="148320"/>
            <a:ext cx="811368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4530" b="0" u="none" strike="noStrike" dirty="0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COMERCIAIS</a:t>
            </a:r>
            <a:endParaRPr lang="pt-BR" sz="45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1" name="Google Shape;282;p22"/>
          <p:cNvSpPr/>
          <p:nvPr/>
        </p:nvSpPr>
        <p:spPr>
          <a:xfrm>
            <a:off x="1891440" y="1024560"/>
            <a:ext cx="926712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300" b="1" u="none" strike="noStrike" dirty="0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Não </a:t>
            </a:r>
            <a:r>
              <a:rPr lang="en-US" sz="3300" b="0" u="none" strike="noStrike" dirty="0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são passíveis de Emissão de Boleto</a:t>
            </a:r>
            <a:endParaRPr lang="pt-BR" sz="33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2" name="Google Shape;283;p22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23" name="Google Shape;284;p22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224" name="Google Shape;285;p22"/>
          <p:cNvGrpSpPr/>
          <p:nvPr/>
        </p:nvGrpSpPr>
        <p:grpSpPr>
          <a:xfrm>
            <a:off x="764820" y="3930480"/>
            <a:ext cx="13306140" cy="2583360"/>
            <a:chOff x="764820" y="3930480"/>
            <a:chExt cx="13306140" cy="2583360"/>
          </a:xfrm>
        </p:grpSpPr>
        <p:grpSp>
          <p:nvGrpSpPr>
            <p:cNvPr id="225" name="Google Shape;286;p22"/>
            <p:cNvGrpSpPr/>
            <p:nvPr/>
          </p:nvGrpSpPr>
          <p:grpSpPr>
            <a:xfrm>
              <a:off x="764820" y="3930480"/>
              <a:ext cx="3723480" cy="2583360"/>
              <a:chOff x="764820" y="3930480"/>
              <a:chExt cx="3723480" cy="2583360"/>
            </a:xfrm>
          </p:grpSpPr>
          <p:sp>
            <p:nvSpPr>
              <p:cNvPr id="226" name="Google Shape;287;p22"/>
              <p:cNvSpPr/>
              <p:nvPr/>
            </p:nvSpPr>
            <p:spPr>
              <a:xfrm>
                <a:off x="764820" y="3930480"/>
                <a:ext cx="3723480" cy="258336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pt-BR" sz="1400" b="0" u="none" strike="noStrike" dirty="0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7" name="Google Shape;288;p22"/>
              <p:cNvSpPr/>
              <p:nvPr/>
            </p:nvSpPr>
            <p:spPr>
              <a:xfrm>
                <a:off x="990720" y="4685400"/>
                <a:ext cx="3226320" cy="10735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 dirty="0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CONSTRUCARD CAIXA</a:t>
                </a:r>
                <a:endParaRPr lang="pt-BR" sz="32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28" name="Google Shape;289;p22"/>
            <p:cNvGrpSpPr/>
            <p:nvPr/>
          </p:nvGrpSpPr>
          <p:grpSpPr>
            <a:xfrm>
              <a:off x="10317240" y="3930480"/>
              <a:ext cx="3753720" cy="2583360"/>
              <a:chOff x="10317240" y="3930480"/>
              <a:chExt cx="3753720" cy="2583360"/>
            </a:xfrm>
          </p:grpSpPr>
          <p:sp>
            <p:nvSpPr>
              <p:cNvPr id="229" name="Google Shape;290;p22"/>
              <p:cNvSpPr/>
              <p:nvPr/>
            </p:nvSpPr>
            <p:spPr>
              <a:xfrm>
                <a:off x="10317240" y="3930480"/>
                <a:ext cx="3723480" cy="258336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0" name="Google Shape;291;p22"/>
              <p:cNvSpPr/>
              <p:nvPr/>
            </p:nvSpPr>
            <p:spPr>
              <a:xfrm>
                <a:off x="10347840" y="4343760"/>
                <a:ext cx="3723120" cy="1654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 dirty="0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CHEQUE ESPECIAL EMPRESA CAIXA</a:t>
                </a:r>
                <a:endParaRPr lang="pt-BR" sz="32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31" name="Google Shape;292;p22"/>
            <p:cNvGrpSpPr/>
            <p:nvPr/>
          </p:nvGrpSpPr>
          <p:grpSpPr>
            <a:xfrm>
              <a:off x="5541030" y="3930480"/>
              <a:ext cx="3723480" cy="2571480"/>
              <a:chOff x="5541030" y="3930480"/>
              <a:chExt cx="3723480" cy="2571480"/>
            </a:xfrm>
          </p:grpSpPr>
          <p:sp>
            <p:nvSpPr>
              <p:cNvPr id="232" name="Google Shape;293;p22"/>
              <p:cNvSpPr/>
              <p:nvPr/>
            </p:nvSpPr>
            <p:spPr>
              <a:xfrm>
                <a:off x="5541030" y="3930480"/>
                <a:ext cx="3723480" cy="257148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>
                  <a:lnSpc>
                    <a:spcPct val="10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3" name="Google Shape;294;p22"/>
              <p:cNvSpPr/>
              <p:nvPr/>
            </p:nvSpPr>
            <p:spPr>
              <a:xfrm>
                <a:off x="5738040" y="4313160"/>
                <a:ext cx="2718360" cy="1654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CHEQUE ESPECIAL CAIXA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234" name="Google Shape;295;p22"/>
          <p:cNvGrpSpPr/>
          <p:nvPr/>
        </p:nvGrpSpPr>
        <p:grpSpPr>
          <a:xfrm>
            <a:off x="7836120" y="7800840"/>
            <a:ext cx="2070000" cy="438480"/>
            <a:chOff x="7836120" y="7800840"/>
            <a:chExt cx="2070000" cy="438480"/>
          </a:xfrm>
        </p:grpSpPr>
        <p:sp>
          <p:nvSpPr>
            <p:cNvPr id="235" name="Google Shape;296;p22"/>
            <p:cNvSpPr/>
            <p:nvPr/>
          </p:nvSpPr>
          <p:spPr>
            <a:xfrm>
              <a:off x="7836120" y="7824240"/>
              <a:ext cx="2070000" cy="415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sp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" name="Google Shape;297;p22"/>
            <p:cNvSpPr/>
            <p:nvPr/>
          </p:nvSpPr>
          <p:spPr>
            <a:xfrm>
              <a:off x="8778960" y="7800840"/>
              <a:ext cx="686160" cy="215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spAutoFit/>
            </a:bodyPr>
            <a:lstStyle/>
            <a:p>
              <a:pPr algn="ctr">
                <a:lnSpc>
                  <a:spcPct val="14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237" name="Google Shape;298;p22"/>
          <p:cNvPicPr/>
          <p:nvPr/>
        </p:nvPicPr>
        <p:blipFill>
          <a:blip r:embed="rId2"/>
          <a:stretch/>
        </p:blipFill>
        <p:spPr>
          <a:xfrm>
            <a:off x="14222160" y="3772800"/>
            <a:ext cx="4342320" cy="65138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38" name="Google Shape;299;p22"/>
          <p:cNvPicPr/>
          <p:nvPr/>
        </p:nvPicPr>
        <p:blipFill>
          <a:blip r:embed="rId3"/>
          <a:stretch/>
        </p:blipFill>
        <p:spPr>
          <a:xfrm>
            <a:off x="422640" y="9683280"/>
            <a:ext cx="3922920" cy="5223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304;p23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240" name="Google Shape;305;p23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" name="Google Shape;306;p23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42" name="Google Shape;307;p23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3" name="Google Shape;308;p23"/>
          <p:cNvSpPr/>
          <p:nvPr/>
        </p:nvSpPr>
        <p:spPr>
          <a:xfrm>
            <a:off x="16716600" y="-97308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4" name="Google Shape;309;p23"/>
          <p:cNvSpPr/>
          <p:nvPr/>
        </p:nvSpPr>
        <p:spPr>
          <a:xfrm>
            <a:off x="2404800" y="193320"/>
            <a:ext cx="929772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4530" b="0" u="none" strike="noStrike" dirty="0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HABITACIONAIS</a:t>
            </a:r>
            <a:endParaRPr lang="pt-BR" sz="45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5" name="Google Shape;310;p23"/>
          <p:cNvSpPr/>
          <p:nvPr/>
        </p:nvSpPr>
        <p:spPr>
          <a:xfrm>
            <a:off x="3752640" y="982080"/>
            <a:ext cx="1226232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 dirty="0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FINANCIAMENTO HABITACIONAL - Crédito para </a:t>
            </a:r>
            <a:r>
              <a:rPr lang="en-US" sz="3200" b="1" u="none" strike="noStrike" dirty="0" err="1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financiar</a:t>
            </a:r>
            <a:r>
              <a:rPr lang="en-US" sz="3200" b="1" u="none" strike="noStrike" dirty="0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 </a:t>
            </a:r>
            <a:r>
              <a:rPr lang="en-US" sz="3200" b="1" u="none" strike="noStrike" dirty="0" err="1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imóveis</a:t>
            </a:r>
            <a:endParaRPr lang="pt-BR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33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6" name="Google Shape;311;p23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7" name="Google Shape;312;p23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8" name="Google Shape;313;p23"/>
          <p:cNvSpPr/>
          <p:nvPr/>
        </p:nvSpPr>
        <p:spPr>
          <a:xfrm>
            <a:off x="2549520" y="3148200"/>
            <a:ext cx="5264640" cy="3991320"/>
          </a:xfrm>
          <a:custGeom>
            <a:avLst/>
            <a:gdLst>
              <a:gd name="textAreaLeft" fmla="*/ 0 w 5264640"/>
              <a:gd name="textAreaRight" fmla="*/ 5265000 w 5264640"/>
              <a:gd name="textAreaTop" fmla="*/ 0 h 3991320"/>
              <a:gd name="textAreaBottom" fmla="*/ 3991680 h 399132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9" name="Google Shape;314;p23"/>
          <p:cNvSpPr/>
          <p:nvPr/>
        </p:nvSpPr>
        <p:spPr>
          <a:xfrm>
            <a:off x="9993600" y="3148200"/>
            <a:ext cx="5362560" cy="3991320"/>
          </a:xfrm>
          <a:custGeom>
            <a:avLst/>
            <a:gdLst>
              <a:gd name="textAreaLeft" fmla="*/ 0 w 5362560"/>
              <a:gd name="textAreaRight" fmla="*/ 5362920 w 5362560"/>
              <a:gd name="textAreaTop" fmla="*/ 0 h 3923280"/>
              <a:gd name="textAreaBottom" fmla="*/ 3923640 h 392328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250" name="Google Shape;315;p23"/>
          <p:cNvGrpSpPr/>
          <p:nvPr/>
        </p:nvGrpSpPr>
        <p:grpSpPr>
          <a:xfrm>
            <a:off x="2781720" y="3433680"/>
            <a:ext cx="12501720" cy="3306600"/>
            <a:chOff x="2781720" y="3615840"/>
            <a:chExt cx="12501720" cy="3124440"/>
          </a:xfrm>
        </p:grpSpPr>
        <p:sp>
          <p:nvSpPr>
            <p:cNvPr id="251" name="Google Shape;316;p23"/>
            <p:cNvSpPr/>
            <p:nvPr/>
          </p:nvSpPr>
          <p:spPr>
            <a:xfrm>
              <a:off x="10066680" y="3615840"/>
              <a:ext cx="5216760" cy="31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spAutoFit/>
            </a:bodyPr>
            <a:lstStyle/>
            <a:p>
              <a:pPr algn="ctr">
                <a:lnSpc>
                  <a:spcPct val="100000"/>
                </a:lnSpc>
                <a:tabLst>
                  <a:tab pos="0" algn="l"/>
                </a:tabLst>
              </a:pPr>
              <a:r>
                <a:rPr lang="en-US" sz="2900" b="0" u="none" strike="noStrike" dirty="0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Marca habitacional onde ofertamos a retirada dos encargos quando o cliente informa que ainda não pagou e não apresenta uma data definida para pagamento;</a:t>
              </a:r>
              <a:endParaRPr lang="pt-BR" sz="29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pos="0" algn="l"/>
                </a:tabLst>
              </a:pPr>
              <a:r>
                <a:rPr lang="en-US" sz="2900" b="0" u="none" strike="noStrike" dirty="0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D+9</a:t>
              </a:r>
              <a:endParaRPr lang="pt-BR" sz="29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2" name="Google Shape;317;p23"/>
            <p:cNvSpPr/>
            <p:nvPr/>
          </p:nvSpPr>
          <p:spPr>
            <a:xfrm>
              <a:off x="2781720" y="4223880"/>
              <a:ext cx="4799880" cy="1908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spAutoFit/>
            </a:bodyPr>
            <a:lstStyle/>
            <a:p>
              <a:pPr algn="ctr">
                <a:lnSpc>
                  <a:spcPct val="100000"/>
                </a:lnSpc>
                <a:tabLst>
                  <a:tab pos="0" algn="l"/>
                </a:tabLst>
              </a:pPr>
              <a:r>
                <a:rPr lang="en-US" sz="3100" b="0" u="none" strike="noStrike" dirty="0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São </a:t>
              </a:r>
              <a:r>
                <a:rPr lang="en-US" sz="3100" b="1" u="none" strike="noStrike" dirty="0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FINANCIAMENTOS HABITACIONAIS</a:t>
              </a:r>
              <a:r>
                <a:rPr lang="en-US" sz="3100" b="0" u="none" strike="noStrike" dirty="0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 de cobrança simples.;</a:t>
              </a:r>
              <a:endParaRPr lang="pt-BR" sz="31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pos="0" algn="l"/>
                </a:tabLst>
              </a:pPr>
              <a:r>
                <a:rPr lang="en-US" sz="3100" b="0" u="none" strike="noStrike" dirty="0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D+9</a:t>
              </a:r>
              <a:endParaRPr lang="pt-BR" sz="31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253" name="Google Shape;318;p23"/>
          <p:cNvPicPr/>
          <p:nvPr/>
        </p:nvPicPr>
        <p:blipFill>
          <a:blip r:embed="rId2"/>
          <a:stretch/>
        </p:blipFill>
        <p:spPr>
          <a:xfrm>
            <a:off x="334440" y="9683280"/>
            <a:ext cx="3716280" cy="494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4" name="Google Shape;319;p23"/>
          <p:cNvSpPr/>
          <p:nvPr/>
        </p:nvSpPr>
        <p:spPr>
          <a:xfrm>
            <a:off x="10507680" y="2271600"/>
            <a:ext cx="4334760" cy="676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200" b="1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HABITACIONAL 532</a:t>
            </a:r>
            <a:endParaRPr lang="pt-BR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5" name="Google Shape;320;p23"/>
          <p:cNvSpPr/>
          <p:nvPr/>
        </p:nvSpPr>
        <p:spPr>
          <a:xfrm>
            <a:off x="3232800" y="2256120"/>
            <a:ext cx="3898080" cy="707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400" b="1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HABITACIONAL</a:t>
            </a:r>
            <a:endParaRPr lang="pt-BR" sz="3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0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5"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325;p24"/>
          <p:cNvGrpSpPr/>
          <p:nvPr/>
        </p:nvGrpSpPr>
        <p:grpSpPr>
          <a:xfrm>
            <a:off x="0" y="0"/>
            <a:ext cx="18287640" cy="1424160"/>
            <a:chOff x="0" y="0"/>
            <a:chExt cx="18287640" cy="1424160"/>
          </a:xfrm>
        </p:grpSpPr>
        <p:sp>
          <p:nvSpPr>
            <p:cNvPr id="257" name="Google Shape;326;p24"/>
            <p:cNvSpPr/>
            <p:nvPr/>
          </p:nvSpPr>
          <p:spPr>
            <a:xfrm>
              <a:off x="0" y="0"/>
              <a:ext cx="18287640" cy="142416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424160"/>
                <a:gd name="textAreaBottom" fmla="*/ 1424520 h 142416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8" name="Google Shape;327;p24"/>
            <p:cNvSpPr/>
            <p:nvPr/>
          </p:nvSpPr>
          <p:spPr>
            <a:xfrm>
              <a:off x="0" y="133560"/>
              <a:ext cx="18287280" cy="12906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59" name="Google Shape;328;p24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0" name="Google Shape;329;p24"/>
          <p:cNvSpPr/>
          <p:nvPr/>
        </p:nvSpPr>
        <p:spPr>
          <a:xfrm>
            <a:off x="16716600" y="-97308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1" name="Google Shape;330;p24"/>
          <p:cNvSpPr/>
          <p:nvPr/>
        </p:nvSpPr>
        <p:spPr>
          <a:xfrm>
            <a:off x="5569200" y="309960"/>
            <a:ext cx="7148880" cy="804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230" b="0" u="none" strike="noStrike" dirty="0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HABITACIONAL 532</a:t>
            </a:r>
            <a:endParaRPr lang="pt-BR" sz="52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2" name="Google Shape;331;p24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3" name="Google Shape;332;p24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FF6B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4" name="Google Shape;333;p24"/>
          <p:cNvSpPr/>
          <p:nvPr/>
        </p:nvSpPr>
        <p:spPr>
          <a:xfrm>
            <a:off x="1402200" y="1926720"/>
            <a:ext cx="6994080" cy="2189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3430" b="0" u="none" strike="noStrike" dirty="0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QUANDO OFERTAR A PROPOSTA DE ISENÇÕES DE ENCARGOS?</a:t>
            </a:r>
            <a:endParaRPr lang="pt-BR" sz="34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5" name="Google Shape;334;p24"/>
          <p:cNvSpPr/>
          <p:nvPr/>
        </p:nvSpPr>
        <p:spPr>
          <a:xfrm>
            <a:off x="1258560" y="4227840"/>
            <a:ext cx="7406640" cy="389880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Após </a:t>
            </a:r>
            <a:r>
              <a:rPr lang="en-US" sz="2900" b="1" u="none" strike="noStrike" dirty="0" err="1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questionar</a:t>
            </a: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 se o pagamento foi </a:t>
            </a:r>
            <a:r>
              <a:rPr lang="en-US" sz="2900" b="1" u="none" strike="noStrike" dirty="0" err="1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efetuado</a:t>
            </a: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, o cliente </a:t>
            </a:r>
            <a:r>
              <a:rPr lang="en-US" sz="2900" b="1" u="none" strike="noStrike" dirty="0" err="1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responde</a:t>
            </a: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:</a:t>
            </a:r>
            <a:endParaRPr lang="pt-BR" sz="29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29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“Não”;</a:t>
            </a:r>
            <a:endParaRPr lang="pt-BR" sz="29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“Ainda não”;</a:t>
            </a:r>
            <a:endParaRPr lang="pt-BR" sz="29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</a:t>
            </a:r>
            <a:r>
              <a:rPr lang="en-US" sz="2900" b="1" u="none" strike="noStrike" dirty="0" err="1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Esqueci</a:t>
            </a: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, mas </a:t>
            </a:r>
            <a:r>
              <a:rPr lang="en-US" sz="2900" b="1" u="none" strike="noStrike" dirty="0" err="1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vou</a:t>
            </a: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2900" b="1" u="none" strike="noStrike" dirty="0" err="1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pagar</a:t>
            </a: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”;</a:t>
            </a:r>
            <a:endParaRPr lang="pt-BR" sz="29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pos="0" algn="l"/>
              </a:tabLst>
            </a:pPr>
            <a:endParaRPr lang="pt-BR" sz="25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6" name="Google Shape;335;p24"/>
          <p:cNvSpPr/>
          <p:nvPr/>
        </p:nvSpPr>
        <p:spPr>
          <a:xfrm>
            <a:off x="1000800" y="8358840"/>
            <a:ext cx="7664400" cy="166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Ou </a:t>
            </a:r>
            <a:r>
              <a:rPr lang="en-US" sz="2530" b="0" u="none" strike="noStrike" dirty="0" err="1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seja</a:t>
            </a: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, a </a:t>
            </a:r>
            <a:r>
              <a:rPr lang="en-US" sz="2530" b="0" u="none" strike="noStrike" dirty="0" err="1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proposta</a:t>
            </a: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</a:t>
            </a:r>
            <a:r>
              <a:rPr lang="en-US" sz="2530" b="0" u="none" strike="noStrike" dirty="0" err="1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só</a:t>
            </a: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</a:t>
            </a:r>
            <a:r>
              <a:rPr lang="en-US" sz="2530" b="0" u="none" strike="noStrike" dirty="0" err="1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deve</a:t>
            </a: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ser </a:t>
            </a:r>
            <a:r>
              <a:rPr lang="en-US" sz="2530" b="0" u="none" strike="noStrike" dirty="0" err="1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ofertada</a:t>
            </a: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</a:t>
            </a:r>
            <a:r>
              <a:rPr lang="en-US" sz="2530" b="0" u="none" strike="noStrike" dirty="0" err="1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caso</a:t>
            </a: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o cliente não informar uma data para pagamento.</a:t>
            </a:r>
            <a:endParaRPr lang="pt-BR" sz="25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7" name="Google Shape;336;p24"/>
          <p:cNvSpPr/>
          <p:nvPr/>
        </p:nvSpPr>
        <p:spPr>
          <a:xfrm>
            <a:off x="9944640" y="1926720"/>
            <a:ext cx="6868440" cy="2189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3430" b="0" u="none" strike="noStrike" dirty="0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QUANDO </a:t>
            </a:r>
            <a:r>
              <a:rPr lang="en-US" sz="3430" b="0" u="none" strike="noStrike" dirty="0">
                <a:solidFill>
                  <a:srgbClr val="FF0000"/>
                </a:solidFill>
                <a:effectLst/>
                <a:uFillTx/>
                <a:latin typeface="Lexend ExtraBold"/>
                <a:ea typeface="Lexend ExtraBold"/>
              </a:rPr>
              <a:t>NÃO</a:t>
            </a:r>
            <a:r>
              <a:rPr lang="en-US" sz="3430" b="0" u="none" strike="noStrike" dirty="0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 DEVEMOS OFERTAR A PROPOSTA DE ISENÇÕES DE ENCARGOS?</a:t>
            </a:r>
            <a:endParaRPr lang="pt-BR" sz="34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8" name="Google Shape;337;p24"/>
          <p:cNvSpPr/>
          <p:nvPr/>
        </p:nvSpPr>
        <p:spPr>
          <a:xfrm>
            <a:off x="9675720" y="4179960"/>
            <a:ext cx="7406640" cy="3994560"/>
          </a:xfrm>
          <a:prstGeom prst="roundRect">
            <a:avLst>
              <a:gd name="adj" fmla="val 16667"/>
            </a:avLst>
          </a:prstGeom>
          <a:solidFill>
            <a:srgbClr val="F6B26B"/>
          </a:solidFill>
          <a:ln w="7620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Após 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questionar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 se o pagamento foi 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efetuado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, o cliente 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responde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:</a:t>
            </a:r>
            <a:endParaRPr lang="pt-BR" sz="2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2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000000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“Não, mas 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vou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pagar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 na 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segunda-feira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”;</a:t>
            </a:r>
            <a:endParaRPr lang="pt-BR" sz="2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000000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“Ainda não, mas no 5° dia 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útil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eu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pago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”;</a:t>
            </a:r>
            <a:endParaRPr lang="pt-BR" sz="2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000000"/>
              </a:buClr>
              <a:buFont typeface="League Spartan"/>
              <a:buChar char="●"/>
              <a:tabLst>
                <a:tab pos="0" algn="l"/>
              </a:tabLst>
            </a:pP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“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Esqueci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, mas 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vou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2900" b="1" u="none" strike="noStrike" dirty="0" err="1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pagar</a:t>
            </a:r>
            <a:r>
              <a:rPr lang="en-US" sz="2900" b="1" u="none" strike="noStrike" dirty="0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 dia 10”;</a:t>
            </a:r>
            <a:endParaRPr lang="pt-BR" sz="2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pos="0" algn="l"/>
              </a:tabLst>
            </a:pPr>
            <a:endParaRPr lang="pt-BR" sz="2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69" name="Google Shape;338;p24"/>
          <p:cNvCxnSpPr/>
          <p:nvPr/>
        </p:nvCxnSpPr>
        <p:spPr>
          <a:xfrm flipH="1">
            <a:off x="9221400" y="2038320"/>
            <a:ext cx="34560" cy="7830720"/>
          </a:xfrm>
          <a:prstGeom prst="straightConnector1">
            <a:avLst/>
          </a:prstGeom>
          <a:ln w="9525">
            <a:solidFill>
              <a:srgbClr val="0000FF"/>
            </a:solidFill>
            <a:round/>
          </a:ln>
        </p:spPr>
      </p:cxnSp>
      <p:sp>
        <p:nvSpPr>
          <p:cNvPr id="270" name="Google Shape;339;p24"/>
          <p:cNvSpPr/>
          <p:nvPr/>
        </p:nvSpPr>
        <p:spPr>
          <a:xfrm>
            <a:off x="10158120" y="8358840"/>
            <a:ext cx="6714720" cy="166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Nas </a:t>
            </a:r>
            <a:r>
              <a:rPr lang="en-US" sz="2530" b="0" u="none" strike="noStrike" dirty="0" err="1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situações</a:t>
            </a: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que o cliente informa uma data para pagamento, </a:t>
            </a:r>
            <a:r>
              <a:rPr lang="en-US" sz="2530" b="0" u="none" strike="noStrike" dirty="0" err="1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nós</a:t>
            </a: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</a:t>
            </a:r>
            <a:r>
              <a:rPr lang="en-US" sz="2530" b="0" u="none" strike="noStrike" dirty="0">
                <a:solidFill>
                  <a:srgbClr val="FF0000"/>
                </a:solidFill>
                <a:effectLst/>
                <a:uFillTx/>
                <a:latin typeface="Lexend ExtraBold"/>
                <a:ea typeface="Lexend ExtraBold"/>
              </a:rPr>
              <a:t>NÃO</a:t>
            </a: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</a:t>
            </a:r>
            <a:r>
              <a:rPr lang="en-US" sz="2530" b="0" u="none" strike="noStrike" dirty="0" err="1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devemos</a:t>
            </a: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</a:t>
            </a:r>
            <a:r>
              <a:rPr lang="en-US" sz="2530" b="0" u="none" strike="noStrike" dirty="0" err="1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ofertar</a:t>
            </a:r>
            <a:r>
              <a:rPr lang="en-US" sz="2530" b="0" u="none" strike="noStrike" dirty="0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a campanha.</a:t>
            </a:r>
            <a:endParaRPr lang="pt-BR" sz="25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344;p25"/>
          <p:cNvSpPr/>
          <p:nvPr/>
        </p:nvSpPr>
        <p:spPr>
          <a:xfrm>
            <a:off x="3539520" y="2706480"/>
            <a:ext cx="11444400" cy="6072120"/>
          </a:xfrm>
          <a:prstGeom prst="roundRect">
            <a:avLst>
              <a:gd name="adj" fmla="val 16667"/>
            </a:avLst>
          </a:prstGeom>
          <a:noFill/>
          <a:ln w="76200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2" name="Google Shape;345;p25"/>
          <p:cNvSpPr/>
          <p:nvPr/>
        </p:nvSpPr>
        <p:spPr>
          <a:xfrm>
            <a:off x="1968480" y="7482960"/>
            <a:ext cx="907560" cy="859680"/>
          </a:xfrm>
          <a:custGeom>
            <a:avLst/>
            <a:gdLst>
              <a:gd name="textAreaLeft" fmla="*/ 0 w 907560"/>
              <a:gd name="textAreaRight" fmla="*/ 907920 w 907560"/>
              <a:gd name="textAreaTop" fmla="*/ 0 h 859680"/>
              <a:gd name="textAreaBottom" fmla="*/ 860040 h 859680"/>
            </a:gdLst>
            <a:ahLst/>
            <a:cxnLst/>
            <a:rect l="textAreaLeft" t="textAreaTop" r="textAreaRight" b="textAreaBottom"/>
            <a:pathLst>
              <a:path w="907760" h="860102">
                <a:moveTo>
                  <a:pt x="0" y="0"/>
                </a:moveTo>
                <a:lnTo>
                  <a:pt x="907760" y="0"/>
                </a:lnTo>
                <a:lnTo>
                  <a:pt x="907760" y="860102"/>
                </a:lnTo>
                <a:lnTo>
                  <a:pt x="0" y="86010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pt-B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3" name="Google Shape;346;p25"/>
          <p:cNvSpPr/>
          <p:nvPr/>
        </p:nvSpPr>
        <p:spPr>
          <a:xfrm>
            <a:off x="4085280" y="3130200"/>
            <a:ext cx="9856440" cy="249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É uma pessoa que apresenta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dificuldade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em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compreender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a informação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passada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.</a:t>
            </a:r>
            <a:endParaRPr lang="pt-BR" sz="30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Esse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cliente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exige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uma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atenção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maior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no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atendimento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,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vamos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utilizar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uma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linguagem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simples e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clara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.</a:t>
            </a:r>
            <a:endParaRPr lang="pt-BR" sz="30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4" name="Google Shape;347;p25"/>
          <p:cNvSpPr/>
          <p:nvPr/>
        </p:nvSpPr>
        <p:spPr>
          <a:xfrm>
            <a:off x="3623040" y="6040440"/>
            <a:ext cx="11041560" cy="249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Devemos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entender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que a pessoa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vulnerável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não é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aquela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que está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carente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ou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necessitada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e sim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aquela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que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por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diversas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razões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está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desprotegida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e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sem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apoio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.</a:t>
            </a:r>
            <a:endParaRPr lang="pt-BR" sz="30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Sendo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assim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,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vamos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orientar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o cliente de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maneira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afetiva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,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clara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 e </a:t>
            </a:r>
            <a:r>
              <a:rPr lang="en-US" sz="3000" b="0" u="none" strike="noStrike" dirty="0" err="1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fácil</a:t>
            </a:r>
            <a:r>
              <a:rPr lang="en-US" sz="3000" b="0" u="none" strike="noStrike" dirty="0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.</a:t>
            </a:r>
            <a:endParaRPr lang="pt-BR" sz="30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5" name="Google Shape;348;p25"/>
          <p:cNvSpPr/>
          <p:nvPr/>
        </p:nvSpPr>
        <p:spPr>
          <a:xfrm>
            <a:off x="4960440" y="1204560"/>
            <a:ext cx="8981280" cy="1031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5500" b="1" u="none" strike="noStrike" dirty="0">
                <a:solidFill>
                  <a:schemeClr val="dk1"/>
                </a:solidFill>
                <a:effectLst/>
                <a:uFillTx/>
                <a:latin typeface="Lexend"/>
                <a:ea typeface="Lexend"/>
              </a:rPr>
              <a:t>CLIENTE VULNERÁVEL</a:t>
            </a:r>
            <a:endParaRPr lang="pt-BR" sz="5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6" name="Google Shape;349;p25"/>
          <p:cNvSpPr/>
          <p:nvPr/>
        </p:nvSpPr>
        <p:spPr>
          <a:xfrm>
            <a:off x="196560" y="0"/>
            <a:ext cx="2261160" cy="2123280"/>
          </a:xfrm>
          <a:prstGeom prst="ellipse">
            <a:avLst/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77" name="Google Shape;350;p25"/>
          <p:cNvSpPr/>
          <p:nvPr/>
        </p:nvSpPr>
        <p:spPr>
          <a:xfrm>
            <a:off x="1415880" y="432720"/>
            <a:ext cx="1882440" cy="1823400"/>
          </a:xfrm>
          <a:prstGeom prst="ellipse">
            <a:avLst/>
          </a:prstGeom>
          <a:solidFill>
            <a:srgbClr val="FF6B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78" name="Google Shape;351;p25"/>
          <p:cNvSpPr/>
          <p:nvPr/>
        </p:nvSpPr>
        <p:spPr>
          <a:xfrm>
            <a:off x="727560" y="1411200"/>
            <a:ext cx="1159920" cy="1125360"/>
          </a:xfrm>
          <a:prstGeom prst="ellipse">
            <a:avLst/>
          </a:prstGeom>
          <a:solidFill>
            <a:srgbClr val="FFA85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79" name="Google Shape;352;p25"/>
          <p:cNvPicPr/>
          <p:nvPr/>
        </p:nvPicPr>
        <p:blipFill>
          <a:blip r:embed="rId3"/>
          <a:stretch/>
        </p:blipFill>
        <p:spPr>
          <a:xfrm>
            <a:off x="14984280" y="9464040"/>
            <a:ext cx="3191400" cy="4248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0" name="Google Shape;353;p25"/>
          <p:cNvSpPr/>
          <p:nvPr/>
        </p:nvSpPr>
        <p:spPr>
          <a:xfrm>
            <a:off x="1550160" y="1676880"/>
            <a:ext cx="907560" cy="859680"/>
          </a:xfrm>
          <a:prstGeom prst="ellipse">
            <a:avLst/>
          </a:prstGeom>
          <a:solidFill>
            <a:srgbClr val="A4C2F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358;p26"/>
          <p:cNvPicPr/>
          <p:nvPr/>
        </p:nvPicPr>
        <p:blipFill>
          <a:blip r:embed="rId2"/>
          <a:stretch/>
        </p:blipFill>
        <p:spPr>
          <a:xfrm>
            <a:off x="11818440" y="1151640"/>
            <a:ext cx="6095520" cy="97531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82" name="Google Shape;359;p26"/>
          <p:cNvGrpSpPr/>
          <p:nvPr/>
        </p:nvGrpSpPr>
        <p:grpSpPr>
          <a:xfrm>
            <a:off x="-157320" y="9979560"/>
            <a:ext cx="19015560" cy="1749960"/>
            <a:chOff x="-157320" y="9979560"/>
            <a:chExt cx="19015560" cy="1749960"/>
          </a:xfrm>
        </p:grpSpPr>
        <p:sp>
          <p:nvSpPr>
            <p:cNvPr id="283" name="Google Shape;360;p26"/>
            <p:cNvSpPr/>
            <p:nvPr/>
          </p:nvSpPr>
          <p:spPr>
            <a:xfrm>
              <a:off x="-157320" y="9979560"/>
              <a:ext cx="19015560" cy="1749600"/>
            </a:xfrm>
            <a:custGeom>
              <a:avLst/>
              <a:gdLst>
                <a:gd name="textAreaLeft" fmla="*/ 0 w 19015560"/>
                <a:gd name="textAreaRight" fmla="*/ 19015920 w 1901556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solidFill>
              <a:srgbClr val="1155CC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4" name="Google Shape;361;p26"/>
            <p:cNvSpPr/>
            <p:nvPr/>
          </p:nvSpPr>
          <p:spPr>
            <a:xfrm>
              <a:off x="-157320" y="10143720"/>
              <a:ext cx="19015200" cy="1585800"/>
            </a:xfrm>
            <a:prstGeom prst="rect">
              <a:avLst/>
            </a:prstGeom>
            <a:solidFill>
              <a:srgbClr val="1155CC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85" name="Google Shape;362;p26"/>
          <p:cNvSpPr/>
          <p:nvPr/>
        </p:nvSpPr>
        <p:spPr>
          <a:xfrm>
            <a:off x="2067120" y="3842280"/>
            <a:ext cx="9751320" cy="172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10000" b="0" u="none" strike="noStrike" dirty="0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TABULAÇÕES</a:t>
            </a:r>
            <a:endParaRPr lang="pt-BR" sz="100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86" name="Google Shape;363;p26"/>
          <p:cNvSpPr/>
          <p:nvPr/>
        </p:nvSpPr>
        <p:spPr>
          <a:xfrm>
            <a:off x="590040" y="3716640"/>
            <a:ext cx="10087560" cy="295056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87" name="Google Shape;364;p26"/>
          <p:cNvPicPr/>
          <p:nvPr/>
        </p:nvPicPr>
        <p:blipFill>
          <a:blip r:embed="rId3"/>
          <a:stretch/>
        </p:blipFill>
        <p:spPr>
          <a:xfrm>
            <a:off x="216360" y="9361080"/>
            <a:ext cx="3461400" cy="46080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88" name="Google Shape;365;p26"/>
          <p:cNvGrpSpPr/>
          <p:nvPr/>
        </p:nvGrpSpPr>
        <p:grpSpPr>
          <a:xfrm>
            <a:off x="-363960" y="-1345680"/>
            <a:ext cx="19015560" cy="1749600"/>
            <a:chOff x="-363960" y="-1345680"/>
            <a:chExt cx="19015560" cy="1749600"/>
          </a:xfrm>
        </p:grpSpPr>
        <p:sp>
          <p:nvSpPr>
            <p:cNvPr id="289" name="Google Shape;366;p26"/>
            <p:cNvSpPr/>
            <p:nvPr/>
          </p:nvSpPr>
          <p:spPr>
            <a:xfrm>
              <a:off x="-363960" y="-1345680"/>
              <a:ext cx="19015560" cy="1749600"/>
            </a:xfrm>
            <a:custGeom>
              <a:avLst/>
              <a:gdLst>
                <a:gd name="textAreaLeft" fmla="*/ 0 w 19015560"/>
                <a:gd name="textAreaRight" fmla="*/ 19015920 w 1901556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solidFill>
              <a:srgbClr val="1155CC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" name="Google Shape;367;p26"/>
            <p:cNvSpPr/>
            <p:nvPr/>
          </p:nvSpPr>
          <p:spPr>
            <a:xfrm>
              <a:off x="-363960" y="-1181880"/>
              <a:ext cx="19015200" cy="1585800"/>
            </a:xfrm>
            <a:prstGeom prst="rect">
              <a:avLst/>
            </a:prstGeom>
            <a:solidFill>
              <a:srgbClr val="1155CC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9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372;p27"/>
          <p:cNvSpPr/>
          <p:nvPr/>
        </p:nvSpPr>
        <p:spPr>
          <a:xfrm>
            <a:off x="0" y="1112040"/>
            <a:ext cx="18288000" cy="190494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8900" b="0" u="none" strike="noStrike" dirty="0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TABULAÇÃO</a:t>
            </a:r>
            <a:endParaRPr lang="pt-BR" sz="8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2" name="Google Shape;373;p27"/>
          <p:cNvSpPr/>
          <p:nvPr/>
        </p:nvSpPr>
        <p:spPr>
          <a:xfrm>
            <a:off x="4916160" y="3131640"/>
            <a:ext cx="8455320" cy="513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</a:pPr>
            <a:r>
              <a:rPr lang="en-US" sz="3500" b="1" u="sng" strike="noStrike" dirty="0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IMPRODUTIVAS;</a:t>
            </a:r>
            <a:endParaRPr lang="pt-BR" sz="3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pos="0" algn="l"/>
              </a:tabLst>
            </a:pPr>
            <a:endParaRPr lang="pt-BR" sz="3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pos="0" algn="l"/>
              </a:tabLst>
            </a:pPr>
            <a:r>
              <a:rPr lang="en-US" sz="3500" b="1" u="sng" strike="noStrike" dirty="0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CONTATO EFETIVO - CE;</a:t>
            </a:r>
            <a:endParaRPr lang="pt-BR" sz="3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pos="0" algn="l"/>
              </a:tabLst>
            </a:pPr>
            <a:endParaRPr lang="pt-BR" sz="3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pos="0" algn="l"/>
              </a:tabLst>
            </a:pPr>
            <a:r>
              <a:rPr lang="en-US" sz="3500" b="1" u="sng" strike="noStrike" dirty="0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IDENTIFICAÇÃO POSITIVA - SEM ACORDO</a:t>
            </a:r>
            <a:endParaRPr lang="pt-BR" sz="3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algn="ctr">
              <a:lnSpc>
                <a:spcPct val="100000"/>
              </a:lnSpc>
              <a:tabLst>
                <a:tab pos="0" algn="l"/>
              </a:tabLst>
            </a:pPr>
            <a:endParaRPr lang="pt-BR" sz="3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7168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pos="0" algn="l"/>
              </a:tabLst>
            </a:pPr>
            <a:r>
              <a:rPr lang="en-US" sz="3500" b="1" u="sng" strike="noStrike" dirty="0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IDENTIFICAÇÃO POSITIVA - COM ACORDO</a:t>
            </a:r>
            <a:endParaRPr lang="pt-BR" sz="3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3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pos="0" algn="l"/>
              </a:tabLst>
            </a:pPr>
            <a:r>
              <a:rPr lang="en-US" sz="3500" b="1" u="sng" strike="noStrike" dirty="0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RECUSA AÇÃO/CAMPANHA</a:t>
            </a:r>
            <a:endParaRPr lang="pt-BR" sz="3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3" name="Google Shape;374;p27"/>
          <p:cNvSpPr/>
          <p:nvPr/>
        </p:nvSpPr>
        <p:spPr>
          <a:xfrm>
            <a:off x="196560" y="0"/>
            <a:ext cx="2261160" cy="2123280"/>
          </a:xfrm>
          <a:prstGeom prst="ellipse">
            <a:avLst/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4" name="Google Shape;375;p27"/>
          <p:cNvSpPr/>
          <p:nvPr/>
        </p:nvSpPr>
        <p:spPr>
          <a:xfrm>
            <a:off x="1654560" y="299880"/>
            <a:ext cx="1882440" cy="1823400"/>
          </a:xfrm>
          <a:prstGeom prst="ellipse">
            <a:avLst/>
          </a:prstGeom>
          <a:solidFill>
            <a:srgbClr val="FF6B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5" name="Google Shape;376;p27"/>
          <p:cNvSpPr/>
          <p:nvPr/>
        </p:nvSpPr>
        <p:spPr>
          <a:xfrm>
            <a:off x="727560" y="1411200"/>
            <a:ext cx="1159920" cy="1125360"/>
          </a:xfrm>
          <a:prstGeom prst="ellipse">
            <a:avLst/>
          </a:prstGeom>
          <a:solidFill>
            <a:srgbClr val="FFA85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96" name="Google Shape;377;p27"/>
          <p:cNvPicPr/>
          <p:nvPr/>
        </p:nvPicPr>
        <p:blipFill>
          <a:blip r:embed="rId2"/>
          <a:stretch/>
        </p:blipFill>
        <p:spPr>
          <a:xfrm>
            <a:off x="357120" y="9456840"/>
            <a:ext cx="3180240" cy="423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97" name="Google Shape;378;p27"/>
          <p:cNvSpPr/>
          <p:nvPr/>
        </p:nvSpPr>
        <p:spPr>
          <a:xfrm>
            <a:off x="1777320" y="1710360"/>
            <a:ext cx="1159920" cy="1125360"/>
          </a:xfrm>
          <a:prstGeom prst="ellipse">
            <a:avLst/>
          </a:prstGeom>
          <a:solidFill>
            <a:srgbClr val="6D9EE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900"/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" dur="1000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00"/>
                            </p:stCondLst>
                            <p:childTnLst>
                              <p:par>
                                <p:cTn id="1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5" dur="1000"/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900"/>
                            </p:stCondLst>
                            <p:childTnLst>
                              <p:par>
                                <p:cTn id="17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" dur="1000"/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900"/>
                            </p:stCondLst>
                            <p:childTnLst>
                              <p:par>
                                <p:cTn id="2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3" dur="1000"/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900"/>
                            </p:stCondLst>
                            <p:childTnLst>
                              <p:par>
                                <p:cTn id="2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7" dur="1000"/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900"/>
                            </p:stCondLst>
                            <p:childTnLst>
                              <p:par>
                                <p:cTn id="2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1" dur="1000"/>
                                        <p:tgtEl>
                                          <p:spTgt spid="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900"/>
                            </p:stCondLst>
                            <p:childTnLst>
                              <p:par>
                                <p:cTn id="3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5" dur="1000"/>
                                        <p:tgtEl>
                                          <p:spTgt spid="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900"/>
                            </p:stCondLst>
                            <p:childTnLst>
                              <p:par>
                                <p:cTn id="37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9" dur="1000"/>
                                        <p:tgtEl>
                                          <p:spTgt spid="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900"/>
                            </p:stCondLst>
                            <p:childTnLst>
                              <p:par>
                                <p:cTn id="4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3" dur="1000"/>
                                        <p:tgtEl>
                                          <p:spTgt spid="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900"/>
                            </p:stCondLst>
                            <p:childTnLst>
                              <p:par>
                                <p:cTn id="45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9900"/>
                            </p:stCondLst>
                            <p:childTnLst>
                              <p:par>
                                <p:cTn id="48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900"/>
                            </p:stCondLst>
                            <p:childTnLst>
                              <p:par>
                                <p:cTn id="51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9900"/>
                            </p:stCondLst>
                            <p:childTnLst>
                              <p:par>
                                <p:cTn id="54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900"/>
                            </p:stCondLst>
                            <p:childTnLst>
                              <p:par>
                                <p:cTn id="57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9900"/>
                            </p:stCondLst>
                            <p:childTnLst>
                              <p:par>
                                <p:cTn id="60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900"/>
                            </p:stCondLst>
                            <p:childTnLst>
                              <p:par>
                                <p:cTn id="63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900"/>
                            </p:stCondLst>
                            <p:childTnLst>
                              <p:par>
                                <p:cTn id="6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900"/>
                            </p:stCondLst>
                            <p:childTnLst>
                              <p:par>
                                <p:cTn id="69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55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383;p28"/>
          <p:cNvSpPr/>
          <p:nvPr/>
        </p:nvSpPr>
        <p:spPr>
          <a:xfrm>
            <a:off x="707760" y="532080"/>
            <a:ext cx="17107920" cy="922212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99" name="Google Shape;384;p28"/>
          <p:cNvPicPr/>
          <p:nvPr/>
        </p:nvPicPr>
        <p:blipFill>
          <a:blip r:embed="rId2"/>
          <a:stretch/>
        </p:blipFill>
        <p:spPr>
          <a:xfrm>
            <a:off x="2405880" y="9054360"/>
            <a:ext cx="3794760" cy="505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00" name="Google Shape;385;p28"/>
          <p:cNvSpPr/>
          <p:nvPr/>
        </p:nvSpPr>
        <p:spPr>
          <a:xfrm>
            <a:off x="847440" y="2993759"/>
            <a:ext cx="11222640" cy="245345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182880" rIns="182880" bIns="182880" anchor="t">
            <a:noAutofit/>
          </a:bodyPr>
          <a:lstStyle/>
          <a:p>
            <a:pPr marL="914400">
              <a:lnSpc>
                <a:spcPct val="100000"/>
              </a:lnSpc>
              <a:tabLst>
                <a:tab pos="0" algn="l"/>
              </a:tabLst>
            </a:pPr>
            <a:r>
              <a:rPr lang="en-US" sz="11500" b="1" u="none" strike="noStrike" dirty="0">
                <a:solidFill>
                  <a:srgbClr val="0B5394"/>
                </a:solidFill>
                <a:effectLst/>
                <a:uFillTx/>
                <a:latin typeface="League Spartan"/>
                <a:ea typeface="League Spartan"/>
              </a:rPr>
              <a:t>CALIBRAGEM</a:t>
            </a:r>
            <a:endParaRPr lang="pt-BR" sz="115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301" name="Google Shape;386;p28"/>
          <p:cNvPicPr/>
          <p:nvPr/>
        </p:nvPicPr>
        <p:blipFill>
          <a:blip r:embed="rId3"/>
          <a:stretch/>
        </p:blipFill>
        <p:spPr>
          <a:xfrm>
            <a:off x="3095896" y="3487783"/>
            <a:ext cx="5617029" cy="5225143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02" name="Google Shape;387;p28"/>
          <p:cNvPicPr/>
          <p:nvPr/>
        </p:nvPicPr>
        <p:blipFill>
          <a:blip r:embed="rId4"/>
          <a:stretch/>
        </p:blipFill>
        <p:spPr>
          <a:xfrm>
            <a:off x="9832320" y="1888920"/>
            <a:ext cx="6960240" cy="83977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92;p29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304" name="Google Shape;393;p29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" name="Google Shape;394;p29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06" name="Google Shape;395;p29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07" name="Google Shape;396;p29"/>
          <p:cNvSpPr/>
          <p:nvPr/>
        </p:nvSpPr>
        <p:spPr>
          <a:xfrm>
            <a:off x="16821720" y="-54180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08" name="Google Shape;397;p29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09" name="Google Shape;398;p29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" name="Google Shape;399;p29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11" name="Google Shape;400;p29"/>
          <p:cNvSpPr/>
          <p:nvPr/>
        </p:nvSpPr>
        <p:spPr>
          <a:xfrm>
            <a:off x="1705680" y="464760"/>
            <a:ext cx="9968040" cy="103021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330" b="0" u="none" strike="noStrike" dirty="0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LIGAÇÕES IMPRODUTIVAS</a:t>
            </a:r>
            <a:endParaRPr lang="pt-BR" sz="53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2" name="Google Shape;401;p29"/>
          <p:cNvSpPr/>
          <p:nvPr/>
        </p:nvSpPr>
        <p:spPr>
          <a:xfrm>
            <a:off x="15506280" y="6652080"/>
            <a:ext cx="165852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4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3" name="Google Shape;402;p29"/>
          <p:cNvSpPr/>
          <p:nvPr/>
        </p:nvSpPr>
        <p:spPr>
          <a:xfrm>
            <a:off x="9682560" y="3256560"/>
            <a:ext cx="5190480" cy="584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314" name="Google Shape;403;p29"/>
          <p:cNvGrpSpPr/>
          <p:nvPr/>
        </p:nvGrpSpPr>
        <p:grpSpPr>
          <a:xfrm>
            <a:off x="10186560" y="3150000"/>
            <a:ext cx="5866560" cy="3748680"/>
            <a:chOff x="10186560" y="3150000"/>
            <a:chExt cx="5866560" cy="3748680"/>
          </a:xfrm>
        </p:grpSpPr>
        <p:sp>
          <p:nvSpPr>
            <p:cNvPr id="315" name="Google Shape;404;p29"/>
            <p:cNvSpPr/>
            <p:nvPr/>
          </p:nvSpPr>
          <p:spPr>
            <a:xfrm>
              <a:off x="10465920" y="3150000"/>
              <a:ext cx="5587200" cy="27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b">
              <a:noAutofit/>
            </a:bodyPr>
            <a:lstStyle/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570" b="1" u="none" strike="noStrik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SINAL DE FAX</a:t>
              </a:r>
              <a:endParaRPr lang="pt-BR" sz="257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570" b="1" u="none" strike="noStrik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CAIXA POSTAL</a:t>
              </a:r>
              <a:endParaRPr lang="pt-BR" sz="257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570" b="1" u="none" strike="noStrik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SECRETARIA ELETRONICA</a:t>
              </a:r>
              <a:endParaRPr lang="pt-BR" sz="257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570" b="1" u="none" strike="noStrik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GRAVAÇÃO DE OPERADORA</a:t>
              </a:r>
              <a:endParaRPr lang="pt-BR" sz="257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>
                <a:lnSpc>
                  <a:spcPct val="117000"/>
                </a:lnSpc>
                <a:tabLst>
                  <a:tab pos="0" algn="l"/>
                </a:tabLst>
              </a:pPr>
              <a:endParaRPr lang="pt-BR" sz="287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" name="Google Shape;405;p29"/>
            <p:cNvSpPr/>
            <p:nvPr/>
          </p:nvSpPr>
          <p:spPr>
            <a:xfrm>
              <a:off x="10186560" y="5886360"/>
              <a:ext cx="5740920" cy="1012320"/>
            </a:xfrm>
            <a:prstGeom prst="rect">
              <a:avLst/>
            </a:prstGeom>
            <a:solidFill>
              <a:srgbClr val="1155CC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7200" tIns="97200" rIns="97200" bIns="97200" anchor="t">
              <a:spAutoFit/>
            </a:bodyPr>
            <a:lstStyle/>
            <a:p>
              <a:pPr>
                <a:lnSpc>
                  <a:spcPct val="115000"/>
                </a:lnSpc>
                <a:tabLst>
                  <a:tab pos="0" algn="l"/>
                </a:tabLst>
              </a:pPr>
              <a:r>
                <a:rPr lang="en-US" sz="2470" b="0" u="none" strike="noStrike">
                  <a:solidFill>
                    <a:schemeClr val="lt1"/>
                  </a:solidFill>
                  <a:effectLst/>
                  <a:uFillTx/>
                  <a:latin typeface="Merriweather"/>
                  <a:ea typeface="Merriweather"/>
                </a:rPr>
                <a:t>Devemos finalizar com a fraseologia “</a:t>
              </a:r>
              <a:r>
                <a:rPr lang="en-US" sz="2470" b="1" u="none" strike="noStrike">
                  <a:solidFill>
                    <a:schemeClr val="lt1"/>
                  </a:solidFill>
                  <a:effectLst/>
                  <a:uFillTx/>
                  <a:latin typeface="Merriweather"/>
                  <a:ea typeface="Merriweather"/>
                </a:rPr>
                <a:t>Por falta de comunicação encerro</a:t>
              </a:r>
              <a:r>
                <a:rPr lang="en-US" sz="2470" b="0" u="none" strike="noStrike">
                  <a:solidFill>
                    <a:schemeClr val="lt1"/>
                  </a:solidFill>
                  <a:effectLst/>
                  <a:uFillTx/>
                  <a:latin typeface="Merriweather"/>
                  <a:ea typeface="Merriweather"/>
                </a:rPr>
                <a:t>”</a:t>
              </a:r>
              <a:endParaRPr lang="pt-BR" sz="247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317" name="Google Shape;406;p29"/>
          <p:cNvPicPr/>
          <p:nvPr/>
        </p:nvPicPr>
        <p:blipFill>
          <a:blip r:embed="rId2"/>
          <a:stretch/>
        </p:blipFill>
        <p:spPr>
          <a:xfrm>
            <a:off x="14717160" y="8906400"/>
            <a:ext cx="3237120" cy="4309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318" name="Google Shape;407;p29"/>
          <p:cNvGrpSpPr/>
          <p:nvPr/>
        </p:nvGrpSpPr>
        <p:grpSpPr>
          <a:xfrm>
            <a:off x="637200" y="2392560"/>
            <a:ext cx="6243120" cy="6668280"/>
            <a:chOff x="637200" y="2392560"/>
            <a:chExt cx="6243120" cy="5263200"/>
          </a:xfrm>
        </p:grpSpPr>
        <p:grpSp>
          <p:nvGrpSpPr>
            <p:cNvPr id="319" name="Google Shape;408;p29"/>
            <p:cNvGrpSpPr/>
            <p:nvPr/>
          </p:nvGrpSpPr>
          <p:grpSpPr>
            <a:xfrm>
              <a:off x="1139400" y="2392560"/>
              <a:ext cx="5740920" cy="2201447"/>
              <a:chOff x="1139400" y="2392560"/>
              <a:chExt cx="5740920" cy="2201447"/>
            </a:xfrm>
          </p:grpSpPr>
          <p:sp>
            <p:nvSpPr>
              <p:cNvPr id="320" name="Google Shape;409;p29"/>
              <p:cNvSpPr/>
              <p:nvPr/>
            </p:nvSpPr>
            <p:spPr>
              <a:xfrm>
                <a:off x="1201680" y="3275280"/>
                <a:ext cx="5678640" cy="1318727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square" lIns="0" tIns="0" rIns="0" bIns="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400" b="0" u="none" strike="noStrike" dirty="0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São ligações que não conseguimos extrair uma informação, porém ouvimos uma pessoa falar diretamente com o operador;</a:t>
                </a:r>
                <a:endParaRPr lang="pt-BR" sz="24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1" name="Google Shape;410;p29"/>
              <p:cNvSpPr/>
              <p:nvPr/>
            </p:nvSpPr>
            <p:spPr>
              <a:xfrm>
                <a:off x="1139400" y="2715480"/>
                <a:ext cx="379584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marL="457200" indent="-399960">
                  <a:lnSpc>
                    <a:spcPct val="117000"/>
                  </a:lnSpc>
                  <a:buClr>
                    <a:srgbClr val="1155CC"/>
                  </a:buClr>
                  <a:buFont typeface="Merriweather"/>
                  <a:buChar char="●"/>
                </a:pPr>
                <a:r>
                  <a:rPr lang="en-US" sz="2700" b="1" u="none" strike="noStrike" dirty="0">
                    <a:solidFill>
                      <a:srgbClr val="1155CC"/>
                    </a:solidFill>
                    <a:effectLst/>
                    <a:uFillTx/>
                    <a:latin typeface="Merriweather"/>
                    <a:ea typeface="Merriweather"/>
                  </a:rPr>
                  <a:t>LIGAÇÃO CAIU</a:t>
                </a:r>
                <a:endParaRPr lang="pt-BR" sz="27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2" name="Google Shape;411;p29"/>
              <p:cNvSpPr/>
              <p:nvPr/>
            </p:nvSpPr>
            <p:spPr>
              <a:xfrm>
                <a:off x="1934280" y="239256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323" name="Google Shape;412;p29"/>
            <p:cNvGrpSpPr/>
            <p:nvPr/>
          </p:nvGrpSpPr>
          <p:grpSpPr>
            <a:xfrm>
              <a:off x="637200" y="6976800"/>
              <a:ext cx="4555800" cy="678960"/>
              <a:chOff x="637200" y="6976800"/>
              <a:chExt cx="4555800" cy="678960"/>
            </a:xfrm>
          </p:grpSpPr>
          <p:sp>
            <p:nvSpPr>
              <p:cNvPr id="324" name="Google Shape;413;p29"/>
              <p:cNvSpPr/>
              <p:nvPr/>
            </p:nvSpPr>
            <p:spPr>
              <a:xfrm>
                <a:off x="637200" y="7240320"/>
                <a:ext cx="4555800" cy="4154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5" name="Google Shape;414;p29"/>
              <p:cNvSpPr/>
              <p:nvPr/>
            </p:nvSpPr>
            <p:spPr>
              <a:xfrm>
                <a:off x="2711880" y="697680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326" name="Google Shape;415;p29"/>
            <p:cNvGrpSpPr/>
            <p:nvPr/>
          </p:nvGrpSpPr>
          <p:grpSpPr>
            <a:xfrm>
              <a:off x="1139400" y="5138640"/>
              <a:ext cx="5252760" cy="2098324"/>
              <a:chOff x="1139400" y="5138640"/>
              <a:chExt cx="5252760" cy="2098324"/>
            </a:xfrm>
          </p:grpSpPr>
          <p:sp>
            <p:nvSpPr>
              <p:cNvPr id="327" name="Google Shape;416;p29"/>
              <p:cNvSpPr/>
              <p:nvPr/>
            </p:nvSpPr>
            <p:spPr>
              <a:xfrm>
                <a:off x="1201680" y="5717520"/>
                <a:ext cx="5190480" cy="1519444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square"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500" b="0" u="none" strike="noStrike" dirty="0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Entramos em linha porém não falamos com ninguém apenas ouvimos, xiados, barulho conversas.</a:t>
                </a:r>
                <a:endParaRPr lang="pt-BR" sz="25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8" name="Google Shape;417;p29"/>
              <p:cNvSpPr/>
              <p:nvPr/>
            </p:nvSpPr>
            <p:spPr>
              <a:xfrm>
                <a:off x="1139400" y="5138640"/>
                <a:ext cx="3624480" cy="584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b">
                <a:noAutofit/>
              </a:bodyPr>
              <a:lstStyle/>
              <a:p>
                <a:pPr marL="457200" indent="-399960">
                  <a:lnSpc>
                    <a:spcPct val="117000"/>
                  </a:lnSpc>
                  <a:buClr>
                    <a:srgbClr val="1155CC"/>
                  </a:buClr>
                  <a:buFont typeface="Merriweather"/>
                  <a:buChar char="●"/>
                </a:pPr>
                <a:r>
                  <a:rPr lang="en-US" sz="2700" b="1" u="none" strike="noStrike" dirty="0">
                    <a:solidFill>
                      <a:srgbClr val="1155CC"/>
                    </a:solidFill>
                    <a:effectLst/>
                    <a:uFillTx/>
                    <a:latin typeface="Merriweather"/>
                    <a:ea typeface="Merriweather"/>
                  </a:rPr>
                  <a:t>LIGAÇÃO MUDA</a:t>
                </a:r>
                <a:endParaRPr lang="pt-BR" sz="27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422;p30"/>
          <p:cNvGrpSpPr/>
          <p:nvPr/>
        </p:nvGrpSpPr>
        <p:grpSpPr>
          <a:xfrm>
            <a:off x="0" y="-391320"/>
            <a:ext cx="18287640" cy="1749600"/>
            <a:chOff x="0" y="-391320"/>
            <a:chExt cx="18287640" cy="1749600"/>
          </a:xfrm>
        </p:grpSpPr>
        <p:sp>
          <p:nvSpPr>
            <p:cNvPr id="330" name="Google Shape;423;p30"/>
            <p:cNvSpPr/>
            <p:nvPr/>
          </p:nvSpPr>
          <p:spPr>
            <a:xfrm>
              <a:off x="0" y="-39132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" name="Google Shape;424;p30"/>
            <p:cNvSpPr/>
            <p:nvPr/>
          </p:nvSpPr>
          <p:spPr>
            <a:xfrm>
              <a:off x="0" y="-22752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32" name="Google Shape;425;p30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33" name="Google Shape;426;p30"/>
          <p:cNvSpPr/>
          <p:nvPr/>
        </p:nvSpPr>
        <p:spPr>
          <a:xfrm>
            <a:off x="16677360" y="-1445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34" name="Google Shape;427;p30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35" name="Google Shape;428;p30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" name="Google Shape;429;p30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37" name="Google Shape;430;p30"/>
          <p:cNvSpPr/>
          <p:nvPr/>
        </p:nvSpPr>
        <p:spPr>
          <a:xfrm>
            <a:off x="2096640" y="97560"/>
            <a:ext cx="9691200" cy="1968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33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CE - CONTATO EFETIVO</a:t>
            </a:r>
            <a:endParaRPr lang="pt-BR" sz="53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39000"/>
              </a:lnSpc>
              <a:tabLst>
                <a:tab pos="0" algn="l"/>
              </a:tabLst>
            </a:pPr>
            <a:endParaRPr lang="pt-BR" sz="533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8" name="Google Shape;431;p30"/>
          <p:cNvSpPr/>
          <p:nvPr/>
        </p:nvSpPr>
        <p:spPr>
          <a:xfrm>
            <a:off x="1360440" y="1611360"/>
            <a:ext cx="6703920" cy="63709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PESSOA NÃO CONFIRMA OS DADOS</a:t>
            </a: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9" name="Google Shape;432;p30"/>
          <p:cNvSpPr/>
          <p:nvPr/>
        </p:nvSpPr>
        <p:spPr>
          <a:xfrm>
            <a:off x="1360440" y="6273206"/>
            <a:ext cx="5187240" cy="63709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RECADO COM TERCEIRO</a:t>
            </a: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0" name="Google Shape;433;p30"/>
          <p:cNvSpPr/>
          <p:nvPr/>
        </p:nvSpPr>
        <p:spPr>
          <a:xfrm>
            <a:off x="1360440" y="6873326"/>
            <a:ext cx="6869160" cy="2368021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4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Anota o recado ou não, ou terceiro pede para ligar outro dia/horário ou em outro telefone. </a:t>
            </a:r>
            <a:endParaRPr lang="pt-BR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5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Utilizamos quando o sócio ou responsável financeiro informar que a empresa entrou em falência.</a:t>
            </a:r>
            <a:endParaRPr lang="pt-BR" sz="2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1" name="Google Shape;434;p30"/>
          <p:cNvSpPr/>
          <p:nvPr/>
        </p:nvSpPr>
        <p:spPr>
          <a:xfrm>
            <a:off x="9615601" y="1624484"/>
            <a:ext cx="6893280" cy="111427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FALECIDO</a:t>
            </a: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>
              <a:lnSpc>
                <a:spcPct val="117000"/>
              </a:lnSpc>
              <a:tabLst>
                <a:tab pos="0" algn="l"/>
              </a:tabLst>
            </a:pP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2" name="Google Shape;435;p30"/>
          <p:cNvSpPr/>
          <p:nvPr/>
        </p:nvSpPr>
        <p:spPr>
          <a:xfrm>
            <a:off x="9612001" y="2376164"/>
            <a:ext cx="6291000" cy="1529971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5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Terceiro informa que titular faleceu;</a:t>
            </a:r>
            <a:endParaRPr lang="pt-BR" sz="2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6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6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3" name="Google Shape;436;p30"/>
          <p:cNvSpPr/>
          <p:nvPr/>
        </p:nvSpPr>
        <p:spPr>
          <a:xfrm>
            <a:off x="9615600" y="6273206"/>
            <a:ext cx="4110247" cy="63709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DESCONHECIDO</a:t>
            </a: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4" name="Google Shape;437;p30"/>
          <p:cNvSpPr/>
          <p:nvPr/>
        </p:nvSpPr>
        <p:spPr>
          <a:xfrm>
            <a:off x="9612001" y="7019126"/>
            <a:ext cx="6739200" cy="1503810"/>
          </a:xfrm>
          <a:prstGeom prst="rect">
            <a:avLst/>
          </a:prstGeom>
          <a:solidFill>
            <a:schemeClr val="lt1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5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Terceiro informa que não conhece ninguém com o nome do cliente no telefone cadastrado.</a:t>
            </a:r>
            <a:endParaRPr lang="pt-BR" sz="2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45" name="Google Shape;438;p30"/>
          <p:cNvPicPr/>
          <p:nvPr/>
        </p:nvPicPr>
        <p:blipFill>
          <a:blip r:embed="rId2"/>
          <a:stretch/>
        </p:blipFill>
        <p:spPr>
          <a:xfrm>
            <a:off x="14599800" y="8819640"/>
            <a:ext cx="3530520" cy="470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6" name="Google Shape;439;p30"/>
          <p:cNvSpPr/>
          <p:nvPr/>
        </p:nvSpPr>
        <p:spPr>
          <a:xfrm>
            <a:off x="9615601" y="3849884"/>
            <a:ext cx="6893280" cy="63709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SEM CONTRATO EM COBRANÇA</a:t>
            </a: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7" name="Google Shape;440;p30"/>
          <p:cNvSpPr/>
          <p:nvPr/>
        </p:nvSpPr>
        <p:spPr>
          <a:xfrm>
            <a:off x="9612001" y="4466204"/>
            <a:ext cx="6997680" cy="19681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5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está na base da Telecobrança, mas não constam contratos ativos (em cobrança).</a:t>
            </a:r>
            <a:endParaRPr lang="pt-BR" sz="2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8" name="Google Shape;441;p30"/>
          <p:cNvSpPr/>
          <p:nvPr/>
        </p:nvSpPr>
        <p:spPr>
          <a:xfrm>
            <a:off x="1364040" y="2240280"/>
            <a:ext cx="6696720" cy="28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374760">
              <a:lnSpc>
                <a:spcPct val="113000"/>
              </a:lnSpc>
              <a:spcBef>
                <a:spcPts val="54"/>
              </a:spcBef>
              <a:buClr>
                <a:srgbClr val="000000"/>
              </a:buClr>
              <a:buFont typeface="Merriweather"/>
              <a:buAutoNum type="arabicPeriod"/>
            </a:pPr>
            <a:r>
              <a:rPr lang="en-US" sz="23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Pessoa se recusa a informar os  números do CPF para realização da identificação positiva ou</a:t>
            </a:r>
            <a:endParaRPr lang="pt-BR" sz="23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74760">
              <a:lnSpc>
                <a:spcPct val="113000"/>
              </a:lnSpc>
              <a:buClr>
                <a:srgbClr val="000000"/>
              </a:buClr>
              <a:buFont typeface="Merriweather"/>
              <a:buAutoNum type="arabicPeriod"/>
            </a:pPr>
            <a:r>
              <a:rPr lang="en-US" sz="23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 Pessoa não se lembra o número do CPF</a:t>
            </a:r>
            <a:endParaRPr lang="pt-BR" sz="23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74760">
              <a:lnSpc>
                <a:spcPct val="113000"/>
              </a:lnSpc>
              <a:buClr>
                <a:srgbClr val="000000"/>
              </a:buClr>
              <a:buFont typeface="Merriweather"/>
              <a:buAutoNum type="arabicPeriod"/>
            </a:pPr>
            <a:r>
              <a:rPr lang="en-US" sz="23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diz que não pode falar no momento </a:t>
            </a:r>
            <a:endParaRPr lang="pt-BR" sz="23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80880">
              <a:lnSpc>
                <a:spcPct val="113000"/>
              </a:lnSpc>
              <a:buClr>
                <a:srgbClr val="000000"/>
              </a:buClr>
              <a:buFont typeface="Merriweather"/>
              <a:buAutoNum type="arabicPeriod"/>
            </a:pPr>
            <a:r>
              <a:rPr lang="en-US" sz="23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Quando o cliente pedir para retornar em outro dia/horário antes da confirmação de dados</a:t>
            </a:r>
            <a:r>
              <a:rPr lang="en-US" sz="25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.</a:t>
            </a:r>
            <a:endParaRPr lang="pt-BR" sz="2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446;p31"/>
          <p:cNvGrpSpPr/>
          <p:nvPr/>
        </p:nvGrpSpPr>
        <p:grpSpPr>
          <a:xfrm>
            <a:off x="0" y="-391320"/>
            <a:ext cx="18287640" cy="1749600"/>
            <a:chOff x="0" y="-391320"/>
            <a:chExt cx="18287640" cy="1749600"/>
          </a:xfrm>
        </p:grpSpPr>
        <p:sp>
          <p:nvSpPr>
            <p:cNvPr id="350" name="Google Shape;447;p31"/>
            <p:cNvSpPr/>
            <p:nvPr/>
          </p:nvSpPr>
          <p:spPr>
            <a:xfrm>
              <a:off x="0" y="-39132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" name="Google Shape;448;p31"/>
            <p:cNvSpPr/>
            <p:nvPr/>
          </p:nvSpPr>
          <p:spPr>
            <a:xfrm>
              <a:off x="0" y="-22752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52" name="Google Shape;449;p31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53" name="Google Shape;450;p31"/>
          <p:cNvSpPr/>
          <p:nvPr/>
        </p:nvSpPr>
        <p:spPr>
          <a:xfrm>
            <a:off x="16687440" y="-119808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54" name="Google Shape;451;p31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55" name="Google Shape;452;p31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" name="Google Shape;453;p31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357" name="Google Shape;454;p31"/>
          <p:cNvGrpSpPr/>
          <p:nvPr/>
        </p:nvGrpSpPr>
        <p:grpSpPr>
          <a:xfrm>
            <a:off x="1114560" y="2191680"/>
            <a:ext cx="7247880" cy="6944400"/>
            <a:chOff x="1114560" y="2191680"/>
            <a:chExt cx="7247880" cy="6944400"/>
          </a:xfrm>
        </p:grpSpPr>
        <p:sp>
          <p:nvSpPr>
            <p:cNvPr id="358" name="Google Shape;455;p31"/>
            <p:cNvSpPr/>
            <p:nvPr/>
          </p:nvSpPr>
          <p:spPr>
            <a:xfrm>
              <a:off x="3806640" y="3776400"/>
              <a:ext cx="4555800" cy="214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t">
              <a:sp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" name="Google Shape;456;p31"/>
            <p:cNvSpPr/>
            <p:nvPr/>
          </p:nvSpPr>
          <p:spPr>
            <a:xfrm>
              <a:off x="1114560" y="2191680"/>
              <a:ext cx="6472800" cy="1123256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tIns="91440" bIns="91440" anchor="t">
              <a:spAutoFit/>
            </a:bodyPr>
            <a:lstStyle/>
            <a:p>
              <a:pPr marL="457200" indent="-39996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700" b="1" u="none" strike="noStrike" dirty="0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PESSOA SOLICITA RETORNO EM OUTRO MOMENTO</a:t>
              </a:r>
              <a:endParaRPr lang="pt-BR" sz="27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" name="Google Shape;457;p31"/>
            <p:cNvSpPr/>
            <p:nvPr/>
          </p:nvSpPr>
          <p:spPr>
            <a:xfrm>
              <a:off x="1114560" y="3282120"/>
              <a:ext cx="6994080" cy="1906560"/>
            </a:xfrm>
            <a:prstGeom prst="rect">
              <a:avLst/>
            </a:prstGeom>
            <a:noFill/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t">
              <a:no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r>
                <a:rPr lang="en-US" sz="2700" b="0" u="none" strike="noStrike" dirty="0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Cliente pede para o operador retornar a ligação em outro dia/horário.</a:t>
              </a:r>
              <a:endParaRPr lang="pt-BR" sz="27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" name="Google Shape;458;p31"/>
            <p:cNvSpPr/>
            <p:nvPr/>
          </p:nvSpPr>
          <p:spPr>
            <a:xfrm>
              <a:off x="1114560" y="5015520"/>
              <a:ext cx="6994080" cy="160043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tIns="91440" bIns="91440" anchor="t">
              <a:spAutoFit/>
            </a:bodyPr>
            <a:lstStyle/>
            <a:p>
              <a:pPr marL="457200" indent="-39996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lang="en-US" sz="2700" b="1" u="none" strike="noStrike" dirty="0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CONTATO INTERROMPIDO APÓS IP, MAS SEM RESULTADO DEFINIDO</a:t>
              </a:r>
              <a:endParaRPr lang="pt-BR" sz="27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57200">
                <a:lnSpc>
                  <a:spcPct val="117000"/>
                </a:lnSpc>
                <a:tabLst>
                  <a:tab pos="0" algn="l"/>
                </a:tabLst>
              </a:pPr>
              <a:endParaRPr lang="pt-BR" sz="27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" name="Google Shape;459;p31"/>
            <p:cNvSpPr/>
            <p:nvPr/>
          </p:nvSpPr>
          <p:spPr>
            <a:xfrm>
              <a:off x="1171080" y="6190920"/>
              <a:ext cx="6881400" cy="2945160"/>
            </a:xfrm>
            <a:prstGeom prst="rect">
              <a:avLst/>
            </a:prstGeom>
            <a:noFill/>
            <a:ln w="9525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t">
              <a:sp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r>
                <a:rPr lang="en-US" sz="2600" b="0" u="none" strike="noStrike" dirty="0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Após identificação positiva a</a:t>
              </a:r>
              <a:endParaRPr lang="pt-BR" sz="26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17000"/>
                </a:lnSpc>
                <a:tabLst>
                  <a:tab pos="0" algn="l"/>
                </a:tabLst>
              </a:pPr>
              <a:r>
                <a:rPr lang="en-US" sz="2600" b="0" u="none" strike="noStrike" dirty="0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ligação for interrompida ou quando ofertamos o pagamento para o dia e o cliente diz NÃO e desliga.</a:t>
              </a:r>
              <a:endParaRPr lang="pt-BR" sz="26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17000"/>
                </a:lnSpc>
                <a:tabLst>
                  <a:tab pos="0" algn="l"/>
                </a:tabLst>
              </a:pPr>
              <a:endParaRPr lang="pt-BR" sz="26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17000"/>
                </a:lnSpc>
                <a:tabLst>
                  <a:tab pos="0" algn="l"/>
                </a:tabLst>
              </a:pPr>
              <a:endParaRPr lang="pt-BR" sz="26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63" name="Google Shape;460;p31"/>
          <p:cNvSpPr/>
          <p:nvPr/>
        </p:nvSpPr>
        <p:spPr>
          <a:xfrm>
            <a:off x="1843920" y="252720"/>
            <a:ext cx="15145560" cy="1323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330" b="0" u="none" strike="noStrike" dirty="0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(SEM ACORDO)</a:t>
            </a:r>
            <a:endParaRPr lang="pt-BR" sz="53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39000"/>
              </a:lnSpc>
              <a:tabLst>
                <a:tab pos="0" algn="l"/>
              </a:tabLst>
            </a:pPr>
            <a:endParaRPr lang="pt-BR" sz="53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4" name="Google Shape;461;p31"/>
          <p:cNvSpPr/>
          <p:nvPr/>
        </p:nvSpPr>
        <p:spPr>
          <a:xfrm>
            <a:off x="10095840" y="2242800"/>
            <a:ext cx="673560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NEGOCIAÇÃO EM OUTRO CANAL</a:t>
            </a: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5" name="Google Shape;462;p31"/>
          <p:cNvSpPr/>
          <p:nvPr/>
        </p:nvSpPr>
        <p:spPr>
          <a:xfrm>
            <a:off x="10315800" y="2843280"/>
            <a:ext cx="6185880" cy="1547988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6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informa que já está negociando em outro canal.</a:t>
            </a:r>
            <a:endParaRPr lang="pt-BR" sz="26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6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6" name="Google Shape;463;p31"/>
          <p:cNvSpPr/>
          <p:nvPr/>
        </p:nvSpPr>
        <p:spPr>
          <a:xfrm>
            <a:off x="10316160" y="5890075"/>
            <a:ext cx="6515280" cy="72144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6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alega que desconhece a dívida.</a:t>
            </a:r>
            <a:endParaRPr lang="pt-BR" sz="26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40000"/>
              </a:lnSpc>
              <a:tabLst>
                <a:tab pos="0" algn="l"/>
              </a:tabLst>
            </a:pPr>
            <a:endParaRPr lang="pt-BR" sz="1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7" name="Google Shape;464;p31"/>
          <p:cNvSpPr/>
          <p:nvPr/>
        </p:nvSpPr>
        <p:spPr>
          <a:xfrm>
            <a:off x="10096200" y="5149555"/>
            <a:ext cx="6604200" cy="63709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DÍVIDA NÃO RECONHECIDA</a:t>
            </a: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68" name="Google Shape;465;p31"/>
          <p:cNvPicPr/>
          <p:nvPr/>
        </p:nvPicPr>
        <p:blipFill>
          <a:blip r:embed="rId2"/>
          <a:stretch/>
        </p:blipFill>
        <p:spPr>
          <a:xfrm>
            <a:off x="14599800" y="8819640"/>
            <a:ext cx="3530520" cy="4701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92;p14"/>
          <p:cNvSpPr/>
          <p:nvPr/>
        </p:nvSpPr>
        <p:spPr>
          <a:xfrm>
            <a:off x="0" y="9551880"/>
            <a:ext cx="18663840" cy="1823400"/>
          </a:xfrm>
          <a:custGeom>
            <a:avLst/>
            <a:gdLst>
              <a:gd name="textAreaLeft" fmla="*/ 0 w 18663840"/>
              <a:gd name="textAreaRight" fmla="*/ 18664200 w 18663840"/>
              <a:gd name="textAreaTop" fmla="*/ 0 h 1823400"/>
              <a:gd name="textAreaBottom" fmla="*/ 1823760 h 1823400"/>
            </a:gdLst>
            <a:ahLst/>
            <a:cxnLst/>
            <a:rect l="textAreaLeft" t="textAreaTop" r="textAreaRight" b="textAreaBottom"/>
            <a:pathLst>
              <a:path w="4816592" h="813310">
                <a:moveTo>
                  <a:pt x="0" y="0"/>
                </a:moveTo>
                <a:lnTo>
                  <a:pt x="4816592" y="0"/>
                </a:lnTo>
                <a:lnTo>
                  <a:pt x="4816592" y="813310"/>
                </a:lnTo>
                <a:lnTo>
                  <a:pt x="0" y="813310"/>
                </a:lnTo>
                <a:close/>
              </a:path>
            </a:pathLst>
          </a:cu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9525">
            <a:solidFill>
              <a:srgbClr val="3C78D8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pt-B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Google Shape;93;p14"/>
          <p:cNvSpPr/>
          <p:nvPr/>
        </p:nvSpPr>
        <p:spPr>
          <a:xfrm>
            <a:off x="-157320" y="0"/>
            <a:ext cx="18663840" cy="1823400"/>
          </a:xfrm>
          <a:custGeom>
            <a:avLst/>
            <a:gdLst>
              <a:gd name="textAreaLeft" fmla="*/ 0 w 18663840"/>
              <a:gd name="textAreaRight" fmla="*/ 18664200 w 18663840"/>
              <a:gd name="textAreaTop" fmla="*/ 0 h 1823400"/>
              <a:gd name="textAreaBottom" fmla="*/ 1823760 h 1823400"/>
            </a:gdLst>
            <a:ahLst/>
            <a:cxnLst/>
            <a:rect l="textAreaLeft" t="textAreaTop" r="textAreaRight" b="textAreaBottom"/>
            <a:pathLst>
              <a:path w="4816592" h="813310">
                <a:moveTo>
                  <a:pt x="0" y="0"/>
                </a:moveTo>
                <a:lnTo>
                  <a:pt x="4816592" y="0"/>
                </a:lnTo>
                <a:lnTo>
                  <a:pt x="4816592" y="813310"/>
                </a:lnTo>
                <a:lnTo>
                  <a:pt x="0" y="813310"/>
                </a:lnTo>
                <a:close/>
              </a:path>
            </a:pathLst>
          </a:cu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9525">
            <a:solidFill>
              <a:srgbClr val="3C78D8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pt-B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" name="Google Shape;94;p14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" name="Google Shape;95;p14"/>
          <p:cNvSpPr/>
          <p:nvPr/>
        </p:nvSpPr>
        <p:spPr>
          <a:xfrm>
            <a:off x="17346600" y="-48240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" name="Google Shape;96;p14"/>
          <p:cNvSpPr/>
          <p:nvPr/>
        </p:nvSpPr>
        <p:spPr>
          <a:xfrm>
            <a:off x="6308640" y="388440"/>
            <a:ext cx="4978440" cy="1046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6800" b="0" u="none" strike="noStrik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SISTEMAS</a:t>
            </a:r>
            <a:endParaRPr lang="pt-BR" sz="6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Google Shape;97;p14"/>
          <p:cNvSpPr/>
          <p:nvPr/>
        </p:nvSpPr>
        <p:spPr>
          <a:xfrm>
            <a:off x="15490080" y="6590880"/>
            <a:ext cx="165852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4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" name="Google Shape;98;p14"/>
          <p:cNvSpPr/>
          <p:nvPr/>
        </p:nvSpPr>
        <p:spPr>
          <a:xfrm>
            <a:off x="2059200" y="50436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4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70" name="Google Shape;99;p14"/>
          <p:cNvGrpSpPr/>
          <p:nvPr/>
        </p:nvGrpSpPr>
        <p:grpSpPr>
          <a:xfrm>
            <a:off x="1003320" y="2703600"/>
            <a:ext cx="16342920" cy="3922560"/>
            <a:chOff x="1003320" y="2703600"/>
            <a:chExt cx="16342920" cy="3922560"/>
          </a:xfrm>
        </p:grpSpPr>
        <p:grpSp>
          <p:nvGrpSpPr>
            <p:cNvPr id="71" name="Google Shape;100;p14"/>
            <p:cNvGrpSpPr/>
            <p:nvPr/>
          </p:nvGrpSpPr>
          <p:grpSpPr>
            <a:xfrm>
              <a:off x="1003320" y="2703600"/>
              <a:ext cx="5888880" cy="2162520"/>
              <a:chOff x="1003320" y="2703600"/>
              <a:chExt cx="5888880" cy="2162520"/>
            </a:xfrm>
          </p:grpSpPr>
          <p:sp>
            <p:nvSpPr>
              <p:cNvPr id="72" name="Google Shape;101;p14"/>
              <p:cNvSpPr/>
              <p:nvPr/>
            </p:nvSpPr>
            <p:spPr>
              <a:xfrm>
                <a:off x="1003320" y="347040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3" name="Google Shape;102;p14"/>
              <p:cNvSpPr/>
              <p:nvPr/>
            </p:nvSpPr>
            <p:spPr>
              <a:xfrm>
                <a:off x="3078000" y="318168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" name="Google Shape;103;p14"/>
              <p:cNvSpPr/>
              <p:nvPr/>
            </p:nvSpPr>
            <p:spPr>
              <a:xfrm>
                <a:off x="1485000" y="2703600"/>
                <a:ext cx="291276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marL="457200" indent="-399960">
                  <a:lnSpc>
                    <a:spcPct val="117000"/>
                  </a:lnSpc>
                  <a:buClr>
                    <a:srgbClr val="3C78D8"/>
                  </a:buClr>
                  <a:buFont typeface="Lexend"/>
                  <a:buChar char="●"/>
                </a:pPr>
                <a:r>
                  <a:rPr lang="en-US" sz="2700" b="1" u="sng" strike="noStrike">
                    <a:solidFill>
                      <a:srgbClr val="3C78D8"/>
                    </a:solidFill>
                    <a:effectLst/>
                    <a:uFillTx/>
                    <a:latin typeface="Lexend"/>
                    <a:ea typeface="Lexend"/>
                  </a:rPr>
                  <a:t>WEDOO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" name="Google Shape;104;p14"/>
              <p:cNvSpPr/>
              <p:nvPr/>
            </p:nvSpPr>
            <p:spPr>
              <a:xfrm>
                <a:off x="1701720" y="3259800"/>
                <a:ext cx="5190480" cy="16063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800" b="0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Sistema </a:t>
                </a:r>
                <a:r>
                  <a:rPr lang="en-US" sz="2800" b="0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utilizado</a:t>
                </a:r>
                <a:r>
                  <a:rPr lang="en-US" sz="2800" b="0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 para </a:t>
                </a:r>
                <a:r>
                  <a:rPr lang="en-US" sz="2800" b="0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verificar</a:t>
                </a:r>
                <a:r>
                  <a:rPr lang="en-US" sz="2800" b="0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 as </a:t>
                </a:r>
                <a:r>
                  <a:rPr lang="en-US" sz="2800" b="0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informações</a:t>
                </a:r>
                <a:r>
                  <a:rPr lang="en-US" sz="2800" b="0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 do cliente (Sistema de </a:t>
                </a:r>
                <a:r>
                  <a:rPr lang="en-US" sz="2800" b="0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ficha</a:t>
                </a:r>
                <a:r>
                  <a:rPr lang="en-US" sz="2800" b="0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)</a:t>
                </a:r>
                <a:endParaRPr lang="pt-BR" sz="28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sp>
          <p:nvSpPr>
            <p:cNvPr id="76" name="Google Shape;105;p14"/>
            <p:cNvSpPr/>
            <p:nvPr/>
          </p:nvSpPr>
          <p:spPr>
            <a:xfrm>
              <a:off x="9056880" y="2703600"/>
              <a:ext cx="876600" cy="329760"/>
            </a:xfrm>
            <a:prstGeom prst="rightArrow">
              <a:avLst>
                <a:gd name="adj1" fmla="val 32010"/>
                <a:gd name="adj2" fmla="val 50000"/>
              </a:avLst>
            </a:prstGeom>
            <a:solidFill>
              <a:srgbClr val="3C78D8"/>
            </a:solidFill>
            <a:ln w="9525">
              <a:solidFill>
                <a:srgbClr val="1155CC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52920" bIns="52920" anchor="ctr">
              <a:noAutofit/>
            </a:bodyPr>
            <a:lstStyle/>
            <a:p>
              <a:pPr algn="ctr"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77" name="Google Shape;106;p14"/>
            <p:cNvGrpSpPr/>
            <p:nvPr/>
          </p:nvGrpSpPr>
          <p:grpSpPr>
            <a:xfrm>
              <a:off x="9667080" y="2703600"/>
              <a:ext cx="7679160" cy="3922560"/>
              <a:chOff x="9667080" y="2703600"/>
              <a:chExt cx="7679160" cy="3922560"/>
            </a:xfrm>
          </p:grpSpPr>
          <p:sp>
            <p:nvSpPr>
              <p:cNvPr id="78" name="Google Shape;107;p14"/>
              <p:cNvSpPr/>
              <p:nvPr/>
            </p:nvSpPr>
            <p:spPr>
              <a:xfrm>
                <a:off x="9667080" y="3230280"/>
                <a:ext cx="51192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" name="Google Shape;108;p14"/>
              <p:cNvSpPr/>
              <p:nvPr/>
            </p:nvSpPr>
            <p:spPr>
              <a:xfrm>
                <a:off x="11998440" y="2920320"/>
                <a:ext cx="169740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" name="Google Shape;109;p14"/>
              <p:cNvSpPr/>
              <p:nvPr/>
            </p:nvSpPr>
            <p:spPr>
              <a:xfrm>
                <a:off x="10126440" y="2703600"/>
                <a:ext cx="7219800" cy="1396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700" b="1" u="sng" strike="noStrike" dirty="0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QUAIS MOMENTOS UTILIZAMOS O WEDOO?</a:t>
                </a:r>
                <a:endParaRPr lang="pt-BR" sz="27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" name="Google Shape;110;p14"/>
              <p:cNvSpPr/>
              <p:nvPr/>
            </p:nvSpPr>
            <p:spPr>
              <a:xfrm>
                <a:off x="10471320" y="3740400"/>
                <a:ext cx="5832720" cy="288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lang="en-US" sz="2600" b="0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Identificação Positiva;</a:t>
                </a:r>
                <a:endParaRPr lang="pt-BR" sz="26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lang="en-US" sz="2600" b="0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Apresentar</a:t>
                </a:r>
                <a:r>
                  <a:rPr lang="en-US" sz="2600" b="0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 o contrato;</a:t>
                </a:r>
                <a:endParaRPr lang="pt-BR" sz="26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lang="en-US" sz="2600" b="0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Atualização</a:t>
                </a:r>
                <a:r>
                  <a:rPr lang="en-US" sz="2600" b="0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 cadastral;</a:t>
                </a:r>
                <a:endParaRPr lang="pt-BR" sz="26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lang="en-US" sz="2600" b="0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Transferencia</a:t>
                </a:r>
                <a:r>
                  <a:rPr lang="en-US" sz="2600" b="0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;</a:t>
                </a:r>
                <a:endParaRPr lang="pt-BR" sz="26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lang="en-US" sz="2600" b="0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Tabulação</a:t>
                </a:r>
                <a:r>
                  <a:rPr lang="en-US" sz="2600" b="0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.</a:t>
                </a:r>
                <a:endParaRPr lang="pt-BR" sz="26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5000"/>
                  </a:lnSpc>
                  <a:tabLst>
                    <a:tab pos="0" algn="l"/>
                  </a:tabLst>
                </a:pPr>
                <a:endParaRPr lang="pt-BR" sz="26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82" name="Google Shape;111;p14"/>
          <p:cNvGrpSpPr/>
          <p:nvPr/>
        </p:nvGrpSpPr>
        <p:grpSpPr>
          <a:xfrm>
            <a:off x="1008000" y="5581440"/>
            <a:ext cx="5888880" cy="2842560"/>
            <a:chOff x="1008000" y="5581440"/>
            <a:chExt cx="5888880" cy="2842560"/>
          </a:xfrm>
        </p:grpSpPr>
        <p:grpSp>
          <p:nvGrpSpPr>
            <p:cNvPr id="83" name="Google Shape;112;p14"/>
            <p:cNvGrpSpPr/>
            <p:nvPr/>
          </p:nvGrpSpPr>
          <p:grpSpPr>
            <a:xfrm>
              <a:off x="1008000" y="5581440"/>
              <a:ext cx="5888880" cy="2025000"/>
              <a:chOff x="1008000" y="5581440"/>
              <a:chExt cx="5888880" cy="2025000"/>
            </a:xfrm>
          </p:grpSpPr>
          <p:sp>
            <p:nvSpPr>
              <p:cNvPr id="84" name="Google Shape;113;p14"/>
              <p:cNvSpPr/>
              <p:nvPr/>
            </p:nvSpPr>
            <p:spPr>
              <a:xfrm>
                <a:off x="1008000" y="719136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5" name="Google Shape;114;p14"/>
              <p:cNvSpPr/>
              <p:nvPr/>
            </p:nvSpPr>
            <p:spPr>
              <a:xfrm>
                <a:off x="3082680" y="704736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6" name="Google Shape;115;p14"/>
              <p:cNvSpPr/>
              <p:nvPr/>
            </p:nvSpPr>
            <p:spPr>
              <a:xfrm>
                <a:off x="1706400" y="5581440"/>
                <a:ext cx="2912760" cy="90540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marL="457200" indent="-399960">
                  <a:lnSpc>
                    <a:spcPct val="117000"/>
                  </a:lnSpc>
                  <a:buClr>
                    <a:srgbClr val="3C78D8"/>
                  </a:buClr>
                  <a:buFont typeface="Lexend"/>
                  <a:buChar char="●"/>
                </a:pPr>
                <a:r>
                  <a:rPr lang="en-US" sz="2700" b="1" u="sng" strike="noStrike">
                    <a:solidFill>
                      <a:srgbClr val="3C78D8"/>
                    </a:solidFill>
                    <a:effectLst/>
                    <a:uFillTx/>
                    <a:latin typeface="Lexend"/>
                    <a:ea typeface="Lexend"/>
                  </a:rPr>
                  <a:t>OLOS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7" name="Google Shape;116;p14"/>
              <p:cNvSpPr/>
              <p:nvPr/>
            </p:nvSpPr>
            <p:spPr>
              <a:xfrm>
                <a:off x="1706400" y="6346440"/>
                <a:ext cx="5190480" cy="10447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600" b="0" u="none" strike="noStrik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Sistema utilizado para discar automáticamente.</a:t>
                </a:r>
                <a:endParaRPr lang="pt-BR" sz="26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88" name="Google Shape;117;p14"/>
            <p:cNvGrpSpPr/>
            <p:nvPr/>
          </p:nvGrpSpPr>
          <p:grpSpPr>
            <a:xfrm>
              <a:off x="1706400" y="6346440"/>
              <a:ext cx="4555800" cy="2077560"/>
              <a:chOff x="1706400" y="6346440"/>
              <a:chExt cx="4555800" cy="2077560"/>
            </a:xfrm>
          </p:grpSpPr>
          <p:sp>
            <p:nvSpPr>
              <p:cNvPr id="89" name="Google Shape;118;p14"/>
              <p:cNvSpPr/>
              <p:nvPr/>
            </p:nvSpPr>
            <p:spPr>
              <a:xfrm>
                <a:off x="1706400" y="634644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90" name="Google Shape;119;p14"/>
              <p:cNvSpPr/>
              <p:nvPr/>
            </p:nvSpPr>
            <p:spPr>
              <a:xfrm>
                <a:off x="3082680" y="820908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pic>
        <p:nvPicPr>
          <p:cNvPr id="91" name="Google Shape;120;p14"/>
          <p:cNvPicPr/>
          <p:nvPr/>
        </p:nvPicPr>
        <p:blipFill>
          <a:blip r:embed="rId2"/>
          <a:stretch/>
        </p:blipFill>
        <p:spPr>
          <a:xfrm>
            <a:off x="237600" y="7883280"/>
            <a:ext cx="17874360" cy="1476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2" name="Google Shape;121;p14"/>
          <p:cNvPicPr/>
          <p:nvPr/>
        </p:nvPicPr>
        <p:blipFill>
          <a:blip r:embed="rId3"/>
          <a:stretch/>
        </p:blipFill>
        <p:spPr>
          <a:xfrm>
            <a:off x="14135760" y="9736200"/>
            <a:ext cx="3210120" cy="427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5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470;p32"/>
          <p:cNvGrpSpPr/>
          <p:nvPr/>
        </p:nvGrpSpPr>
        <p:grpSpPr>
          <a:xfrm>
            <a:off x="0" y="-391320"/>
            <a:ext cx="18287640" cy="1749600"/>
            <a:chOff x="0" y="-391320"/>
            <a:chExt cx="18287640" cy="1749600"/>
          </a:xfrm>
        </p:grpSpPr>
        <p:sp>
          <p:nvSpPr>
            <p:cNvPr id="370" name="Google Shape;471;p32"/>
            <p:cNvSpPr/>
            <p:nvPr/>
          </p:nvSpPr>
          <p:spPr>
            <a:xfrm>
              <a:off x="0" y="-39132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" name="Google Shape;472;p32"/>
            <p:cNvSpPr/>
            <p:nvPr/>
          </p:nvSpPr>
          <p:spPr>
            <a:xfrm>
              <a:off x="0" y="-22752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72" name="Google Shape;473;p32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73" name="Google Shape;474;p32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74" name="Google Shape;475;p32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" name="Google Shape;476;p32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77" name="Google Shape;478;p32"/>
          <p:cNvSpPr/>
          <p:nvPr/>
        </p:nvSpPr>
        <p:spPr>
          <a:xfrm>
            <a:off x="9486000" y="2835720"/>
            <a:ext cx="7030080" cy="15807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6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informa que já efetuou o pagamento.</a:t>
            </a:r>
            <a:endParaRPr lang="pt-BR" sz="26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40000"/>
              </a:lnSpc>
              <a:tabLst>
                <a:tab pos="0" algn="l"/>
              </a:tabLst>
            </a:pPr>
            <a:endParaRPr lang="pt-BR" sz="1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8" name="Google Shape;479;p32"/>
          <p:cNvSpPr/>
          <p:nvPr/>
        </p:nvSpPr>
        <p:spPr>
          <a:xfrm>
            <a:off x="9228600" y="2059560"/>
            <a:ext cx="7076520" cy="63709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PAGAMENTO JÁ EFETUADO</a:t>
            </a: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9" name="Google Shape;480;p32"/>
          <p:cNvSpPr/>
          <p:nvPr/>
        </p:nvSpPr>
        <p:spPr>
          <a:xfrm>
            <a:off x="1491840" y="3142440"/>
            <a:ext cx="6515280" cy="4065184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6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faz promessa de pagamento para uma data que ultrapassa a data permitida do nosso D+6 ou D+9 ou fora das possibilidades disponíveis para o contrato (parcelar, renegociar, desconto, etc.). Ou informa que não se lembra se foi feito o pagamento ou débito.</a:t>
            </a:r>
            <a:endParaRPr lang="pt-BR" sz="26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0" name="Google Shape;481;p32"/>
          <p:cNvSpPr/>
          <p:nvPr/>
        </p:nvSpPr>
        <p:spPr>
          <a:xfrm>
            <a:off x="1213920" y="2059560"/>
            <a:ext cx="647280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CONTATO SEM NEGOCIAÇÃO</a:t>
            </a:r>
            <a:endParaRPr lang="pt-BR" sz="27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1" name="Google Shape;482;p32"/>
          <p:cNvSpPr/>
          <p:nvPr/>
        </p:nvSpPr>
        <p:spPr>
          <a:xfrm>
            <a:off x="1252440" y="6860880"/>
            <a:ext cx="675468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7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SEM CAPACIDADE DE PAGAMENTO</a:t>
            </a: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2" name="Google Shape;483;p32"/>
          <p:cNvSpPr/>
          <p:nvPr/>
        </p:nvSpPr>
        <p:spPr>
          <a:xfrm>
            <a:off x="1252440" y="7607160"/>
            <a:ext cx="6994080" cy="11959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7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informa que não possui capacidade de efetuar o pagamento.</a:t>
            </a: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83" name="Google Shape;484;p32"/>
          <p:cNvPicPr/>
          <p:nvPr/>
        </p:nvPicPr>
        <p:blipFill>
          <a:blip r:embed="rId2"/>
          <a:stretch/>
        </p:blipFill>
        <p:spPr>
          <a:xfrm>
            <a:off x="15298920" y="9051840"/>
            <a:ext cx="2890440" cy="384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4" name="Google Shape;485;p32"/>
          <p:cNvSpPr/>
          <p:nvPr/>
        </p:nvSpPr>
        <p:spPr>
          <a:xfrm>
            <a:off x="9228600" y="4547520"/>
            <a:ext cx="8655120" cy="673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4064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8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CLIENTE COM ACORDO ATIVO RETORNA NO RECEPTIVO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5" name="Google Shape;486;p32"/>
          <p:cNvSpPr/>
          <p:nvPr/>
        </p:nvSpPr>
        <p:spPr>
          <a:xfrm>
            <a:off x="9486000" y="5590800"/>
            <a:ext cx="8140680" cy="1003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51480" indent="2880">
              <a:lnSpc>
                <a:spcPct val="112000"/>
              </a:lnSpc>
              <a:tabLst>
                <a:tab pos="0" algn="l"/>
              </a:tabLst>
            </a:pPr>
            <a:r>
              <a:rPr lang="en-US" sz="25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com acordo ATIVO, retornou no receptivo para cobrar  emissão de boleto não enviado.</a:t>
            </a:r>
            <a:endParaRPr lang="pt-BR" sz="2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" name="Google Shape;460;p31">
            <a:extLst>
              <a:ext uri="{FF2B5EF4-FFF2-40B4-BE49-F238E27FC236}">
                <a16:creationId xmlns:a16="http://schemas.microsoft.com/office/drawing/2014/main" id="{F107B26A-99C7-96AF-9E13-E6FAA783DDAE}"/>
              </a:ext>
            </a:extLst>
          </p:cNvPr>
          <p:cNvSpPr/>
          <p:nvPr/>
        </p:nvSpPr>
        <p:spPr>
          <a:xfrm>
            <a:off x="1843920" y="252720"/>
            <a:ext cx="15145560" cy="1323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330" b="0" u="none" strike="noStrike" dirty="0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(SEM ACORDO)</a:t>
            </a:r>
            <a:endParaRPr lang="pt-BR" sz="53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39000"/>
              </a:lnSpc>
              <a:tabLst>
                <a:tab pos="0" algn="l"/>
              </a:tabLst>
            </a:pPr>
            <a:endParaRPr lang="pt-BR" sz="53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491;p33"/>
          <p:cNvSpPr/>
          <p:nvPr/>
        </p:nvSpPr>
        <p:spPr>
          <a:xfrm>
            <a:off x="1536840" y="1234080"/>
            <a:ext cx="6061320" cy="58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392040">
              <a:lnSpc>
                <a:spcPct val="117000"/>
              </a:lnSpc>
              <a:buClr>
                <a:srgbClr val="F4F4F4"/>
              </a:buClr>
              <a:buFont typeface="League Spartan"/>
              <a:buChar char="●"/>
            </a:pPr>
            <a:r>
              <a:rPr lang="en-US" sz="2570" b="1" u="none" strike="noStrike" dirty="0">
                <a:solidFill>
                  <a:srgbClr val="F4F4F4"/>
                </a:solidFill>
                <a:effectLst/>
                <a:uFillTx/>
                <a:latin typeface="League Spartan"/>
                <a:ea typeface="League Spartan"/>
              </a:rPr>
              <a:t>SEM CAPACIDADE DE PAGAMENTO</a:t>
            </a:r>
            <a:endParaRPr lang="pt-BR" sz="257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7" name="Google Shape;492;p33"/>
          <p:cNvSpPr/>
          <p:nvPr/>
        </p:nvSpPr>
        <p:spPr>
          <a:xfrm>
            <a:off x="2122560" y="2430360"/>
            <a:ext cx="5685840" cy="673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425520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</a:pPr>
            <a:r>
              <a:rPr lang="en-US" sz="31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PROMESSA DE PAGAMENTO SEM EMISSÃO DE BOLETO</a:t>
            </a:r>
            <a:endParaRPr lang="pt-BR" sz="31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8" name="Google Shape;493;p33"/>
          <p:cNvSpPr/>
          <p:nvPr/>
        </p:nvSpPr>
        <p:spPr>
          <a:xfrm>
            <a:off x="-3601440" y="-555480"/>
            <a:ext cx="13609800" cy="11775240"/>
          </a:xfrm>
          <a:custGeom>
            <a:avLst/>
            <a:gdLst>
              <a:gd name="textAreaLeft" fmla="*/ 0 w 13609800"/>
              <a:gd name="textAreaRight" fmla="*/ 13610160 w 13609800"/>
              <a:gd name="textAreaTop" fmla="*/ 0 h 11775240"/>
              <a:gd name="textAreaBottom" fmla="*/ 11775600 h 11775240"/>
            </a:gdLst>
            <a:ahLst/>
            <a:cxnLst/>
            <a:rect l="textAreaLeft" t="textAreaTop" r="textAreaRight" b="textAreaBottom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152400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9" name="Google Shape;494;p33"/>
          <p:cNvSpPr/>
          <p:nvPr/>
        </p:nvSpPr>
        <p:spPr>
          <a:xfrm>
            <a:off x="1968840" y="3126600"/>
            <a:ext cx="5436720" cy="1887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9680" indent="4680">
              <a:lnSpc>
                <a:spcPct val="112000"/>
              </a:lnSpc>
              <a:tabLst>
                <a:tab pos="0" algn="l"/>
              </a:tabLst>
            </a:pPr>
            <a:r>
              <a:rPr lang="en-US" sz="2600" b="0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Cliente informa que irá depositar o  valor para regularização do  atraso.</a:t>
            </a:r>
            <a:endParaRPr lang="pt-BR" sz="26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0" name="Google Shape;495;p33"/>
          <p:cNvSpPr/>
          <p:nvPr/>
        </p:nvSpPr>
        <p:spPr>
          <a:xfrm>
            <a:off x="1876320" y="6928200"/>
            <a:ext cx="5222520" cy="136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53280" indent="1080">
              <a:lnSpc>
                <a:spcPct val="113000"/>
              </a:lnSpc>
              <a:tabLst>
                <a:tab pos="0" algn="l"/>
              </a:tabLst>
            </a:pPr>
            <a:r>
              <a:rPr lang="en-US" sz="2800" b="0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Cliente solicita boleto e informa data de pagamento.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1" name="Google Shape;496;p33"/>
          <p:cNvSpPr/>
          <p:nvPr/>
        </p:nvSpPr>
        <p:spPr>
          <a:xfrm>
            <a:off x="1456920" y="5611680"/>
            <a:ext cx="6061320" cy="1077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41292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9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PROMESSA DE PAGAMENTO COM EMISSÃO DE BOLETO</a:t>
            </a:r>
            <a:endParaRPr lang="pt-BR" sz="2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2" name="Google Shape;497;p33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3" name="Google Shape;498;p33"/>
          <p:cNvSpPr/>
          <p:nvPr/>
        </p:nvSpPr>
        <p:spPr>
          <a:xfrm>
            <a:off x="12057840" y="688320"/>
            <a:ext cx="5897520" cy="673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4" name="Google Shape;499;p33"/>
          <p:cNvSpPr/>
          <p:nvPr/>
        </p:nvSpPr>
        <p:spPr>
          <a:xfrm>
            <a:off x="12450240" y="2215800"/>
            <a:ext cx="5517360" cy="569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51480" indent="2880" algn="r">
              <a:lnSpc>
                <a:spcPct val="112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5" name="Google Shape;500;p33"/>
          <p:cNvSpPr/>
          <p:nvPr/>
        </p:nvSpPr>
        <p:spPr>
          <a:xfrm>
            <a:off x="11835720" y="3410640"/>
            <a:ext cx="5330520" cy="220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57200" indent="-412920" algn="r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9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ACEITA AÇÃO/CAMPANHA SEM/COM  EMISSÃO DE BOLETO</a:t>
            </a:r>
            <a:endParaRPr lang="pt-BR" sz="2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6" name="Google Shape;501;p33"/>
          <p:cNvSpPr/>
          <p:nvPr/>
        </p:nvSpPr>
        <p:spPr>
          <a:xfrm>
            <a:off x="11477520" y="5058720"/>
            <a:ext cx="5811480" cy="2570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54000" indent="360" algn="r">
              <a:lnSpc>
                <a:spcPct val="113000"/>
              </a:lnSpc>
              <a:tabLst>
                <a:tab pos="0" algn="l"/>
              </a:tabLst>
            </a:pPr>
            <a:r>
              <a:rPr lang="en-US" sz="28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aceita ação/ campanha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4000" indent="360" algn="r">
              <a:lnSpc>
                <a:spcPct val="113000"/>
              </a:lnSpc>
              <a:tabLst>
                <a:tab pos="0" algn="l"/>
              </a:tabLst>
            </a:pPr>
            <a:r>
              <a:rPr lang="en-US" sz="28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COM o envio do boleto ou NÃO aceita o envio ou o boleto está INDISPONÍVEL.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7" name="Google Shape;502;p33"/>
          <p:cNvSpPr/>
          <p:nvPr/>
        </p:nvSpPr>
        <p:spPr>
          <a:xfrm>
            <a:off x="-196560" y="223560"/>
            <a:ext cx="12668760" cy="1138680"/>
          </a:xfrm>
          <a:prstGeom prst="parallelogram">
            <a:avLst>
              <a:gd name="adj" fmla="val 25000"/>
            </a:avLst>
          </a:prstGeom>
          <a:gradFill rotWithShape="0">
            <a:gsLst>
              <a:gs pos="0">
                <a:srgbClr val="3176EE"/>
              </a:gs>
              <a:gs pos="100000">
                <a:srgbClr val="113D8A"/>
              </a:gs>
            </a:gsLst>
            <a:lin ang="5400000"/>
          </a:gradFill>
          <a:ln w="19050">
            <a:solidFill>
              <a:srgbClr val="3C78D8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8" name="Google Shape;503;p33"/>
          <p:cNvSpPr/>
          <p:nvPr/>
        </p:nvSpPr>
        <p:spPr>
          <a:xfrm>
            <a:off x="0" y="344520"/>
            <a:ext cx="12668760" cy="1361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030" b="0" u="none" strike="noStrike" dirty="0">
                <a:solidFill>
                  <a:schemeClr val="lt1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COM ACORDO </a:t>
            </a:r>
            <a:endParaRPr lang="pt-BR" sz="50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9" name="Google Shape;504;p33"/>
          <p:cNvSpPr/>
          <p:nvPr/>
        </p:nvSpPr>
        <p:spPr>
          <a:xfrm>
            <a:off x="1456920" y="2121840"/>
            <a:ext cx="5811480" cy="1046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4064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28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PROMESSA DE PAGAMENTO SEM  EMISSÃO DE BOLETO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00" name="Google Shape;505;p33"/>
          <p:cNvPicPr/>
          <p:nvPr/>
        </p:nvPicPr>
        <p:blipFill>
          <a:blip r:embed="rId2"/>
          <a:stretch/>
        </p:blipFill>
        <p:spPr>
          <a:xfrm>
            <a:off x="15298920" y="9051840"/>
            <a:ext cx="2890440" cy="3848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1000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1000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1000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4" dur="1000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" dur="1000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2" dur="1000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" dur="1000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0" dur="1000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3" dur="1000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510;p34"/>
          <p:cNvSpPr/>
          <p:nvPr/>
        </p:nvSpPr>
        <p:spPr>
          <a:xfrm>
            <a:off x="1317600" y="1887120"/>
            <a:ext cx="7767000" cy="837684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1"/>
          </a:solidFill>
          <a:ln w="76200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2" name="Google Shape;511;p34"/>
          <p:cNvSpPr/>
          <p:nvPr/>
        </p:nvSpPr>
        <p:spPr>
          <a:xfrm>
            <a:off x="2071440" y="2878200"/>
            <a:ext cx="6406920" cy="1377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4190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PROMESSA DE PAGAMENTO - PARCELADO</a:t>
            </a:r>
            <a:endParaRPr lang="pt-BR" sz="30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3" name="Google Shape;512;p34"/>
          <p:cNvSpPr/>
          <p:nvPr/>
        </p:nvSpPr>
        <p:spPr>
          <a:xfrm>
            <a:off x="2269800" y="4199400"/>
            <a:ext cx="5436720" cy="1887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9680" indent="4680">
              <a:lnSpc>
                <a:spcPct val="112000"/>
              </a:lnSpc>
              <a:tabLst>
                <a:tab pos="0" algn="l"/>
              </a:tabLst>
            </a:pPr>
            <a:r>
              <a:rPr lang="en-US" sz="29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Utilizada em casos de parcelamento do produto cartão (CAR) </a:t>
            </a:r>
            <a:endParaRPr lang="pt-BR" sz="2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4" name="Google Shape;513;p34"/>
          <p:cNvSpPr/>
          <p:nvPr/>
        </p:nvSpPr>
        <p:spPr>
          <a:xfrm>
            <a:off x="2151720" y="7527600"/>
            <a:ext cx="6814800" cy="1881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marL="49680" indent="4680">
              <a:lnSpc>
                <a:spcPct val="112000"/>
              </a:lnSpc>
              <a:tabLst>
                <a:tab pos="0" algn="l"/>
              </a:tabLst>
            </a:pPr>
            <a:r>
              <a:rPr lang="en-US" sz="2900" b="0" u="none" strike="noStrike" dirty="0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Contratos de incorporação - Cliente aceita a incorporação.</a:t>
            </a:r>
            <a:endParaRPr lang="pt-BR" sz="2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3280" indent="1080">
              <a:lnSpc>
                <a:spcPct val="113000"/>
              </a:lnSpc>
              <a:tabLst>
                <a:tab pos="0" algn="l"/>
              </a:tabLst>
            </a:pP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5" name="Google Shape;514;p34"/>
          <p:cNvSpPr/>
          <p:nvPr/>
        </p:nvSpPr>
        <p:spPr>
          <a:xfrm>
            <a:off x="2071440" y="6259680"/>
            <a:ext cx="5833080" cy="116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4316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lang="en-US" sz="32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AUTORIZA INCORPORAÇÃO</a:t>
            </a:r>
            <a:endParaRPr lang="pt-BR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6" name="Google Shape;515;p34"/>
          <p:cNvSpPr/>
          <p:nvPr/>
        </p:nvSpPr>
        <p:spPr>
          <a:xfrm>
            <a:off x="12930840" y="3109680"/>
            <a:ext cx="455580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7" name="Google Shape;516;p34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8" name="Google Shape;517;p34"/>
          <p:cNvSpPr/>
          <p:nvPr/>
        </p:nvSpPr>
        <p:spPr>
          <a:xfrm>
            <a:off x="11397960" y="28782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4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09" name="Google Shape;518;p34"/>
          <p:cNvPicPr/>
          <p:nvPr/>
        </p:nvPicPr>
        <p:blipFill>
          <a:blip r:embed="rId2"/>
          <a:stretch/>
        </p:blipFill>
        <p:spPr>
          <a:xfrm>
            <a:off x="10611360" y="1591200"/>
            <a:ext cx="5966640" cy="8968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10" name="Google Shape;519;p34"/>
          <p:cNvSpPr/>
          <p:nvPr/>
        </p:nvSpPr>
        <p:spPr>
          <a:xfrm>
            <a:off x="-196560" y="223560"/>
            <a:ext cx="13105080" cy="1138680"/>
          </a:xfrm>
          <a:prstGeom prst="parallelogram">
            <a:avLst>
              <a:gd name="adj" fmla="val 25000"/>
            </a:avLst>
          </a:prstGeom>
          <a:gradFill rotWithShape="0">
            <a:gsLst>
              <a:gs pos="0">
                <a:srgbClr val="3176EE"/>
              </a:gs>
              <a:gs pos="100000">
                <a:srgbClr val="113D8A"/>
              </a:gs>
            </a:gsLst>
            <a:lin ang="5400000"/>
          </a:gradFill>
          <a:ln w="19050">
            <a:solidFill>
              <a:srgbClr val="3C78D8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1" name="Google Shape;520;p34"/>
          <p:cNvSpPr/>
          <p:nvPr/>
        </p:nvSpPr>
        <p:spPr>
          <a:xfrm>
            <a:off x="61920" y="313920"/>
            <a:ext cx="12588120" cy="958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030" b="0" u="none" strike="noStrike" dirty="0">
                <a:solidFill>
                  <a:schemeClr val="lt1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COM ACORDO </a:t>
            </a:r>
            <a:endParaRPr lang="pt-BR" sz="50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" dur="1000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" dur="1000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8" dur="1000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" name="Google Shape;525;p35"/>
          <p:cNvGrpSpPr/>
          <p:nvPr/>
        </p:nvGrpSpPr>
        <p:grpSpPr>
          <a:xfrm>
            <a:off x="0" y="-415800"/>
            <a:ext cx="18287640" cy="1580760"/>
            <a:chOff x="0" y="-415800"/>
            <a:chExt cx="18287640" cy="1580760"/>
          </a:xfrm>
        </p:grpSpPr>
        <p:sp>
          <p:nvSpPr>
            <p:cNvPr id="413" name="Google Shape;526;p35"/>
            <p:cNvSpPr/>
            <p:nvPr/>
          </p:nvSpPr>
          <p:spPr>
            <a:xfrm>
              <a:off x="0" y="-415800"/>
              <a:ext cx="18287640" cy="158076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580760"/>
                <a:gd name="textAreaBottom" fmla="*/ 1581120 h 158076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" name="Google Shape;527;p35"/>
            <p:cNvSpPr/>
            <p:nvPr/>
          </p:nvSpPr>
          <p:spPr>
            <a:xfrm>
              <a:off x="0" y="-267480"/>
              <a:ext cx="18287280" cy="143244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15" name="Google Shape;528;p35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416" name="Google Shape;529;p35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417" name="Google Shape;530;p35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" name="Google Shape;531;p35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19" name="Google Shape;532;p35"/>
          <p:cNvSpPr/>
          <p:nvPr/>
        </p:nvSpPr>
        <p:spPr>
          <a:xfrm>
            <a:off x="1934640" y="149760"/>
            <a:ext cx="13837680" cy="79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5330" b="0" u="none" strike="noStrike" dirty="0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RECUSA AÇÃO/CAMPANHA</a:t>
            </a:r>
            <a:endParaRPr lang="pt-BR" sz="53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39000"/>
              </a:lnSpc>
              <a:tabLst>
                <a:tab pos="0" algn="l"/>
              </a:tabLst>
            </a:pPr>
            <a:endParaRPr lang="pt-BR" sz="53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0" name="Google Shape;533;p35"/>
          <p:cNvSpPr/>
          <p:nvPr/>
        </p:nvSpPr>
        <p:spPr>
          <a:xfrm>
            <a:off x="10000800" y="2835720"/>
            <a:ext cx="6515280" cy="15807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40000"/>
              </a:lnSpc>
              <a:tabLst>
                <a:tab pos="0" algn="l"/>
              </a:tabLst>
            </a:pPr>
            <a:endParaRPr lang="pt-B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1" name="Google Shape;534;p35"/>
          <p:cNvSpPr/>
          <p:nvPr/>
        </p:nvSpPr>
        <p:spPr>
          <a:xfrm>
            <a:off x="1213920" y="2059560"/>
            <a:ext cx="647280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2" name="Google Shape;535;p35"/>
          <p:cNvSpPr/>
          <p:nvPr/>
        </p:nvSpPr>
        <p:spPr>
          <a:xfrm>
            <a:off x="329760" y="1249200"/>
            <a:ext cx="17628120" cy="1735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Nos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atendimentos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de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campanhas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, quando a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proposta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é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apresentada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ao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cliente e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ele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a recusa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informando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o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motivo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,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devemos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selecionar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a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tabulação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3000" b="1" u="none" strike="noStrike" dirty="0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RECUSA AÇÃO/CAMPANHA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e, em </a:t>
            </a:r>
            <a:r>
              <a:rPr lang="en-US" sz="3000" b="1" u="none" strike="noStrike" dirty="0" err="1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seguida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, </a:t>
            </a:r>
            <a:r>
              <a:rPr lang="en-US" sz="3000" b="1" u="none" strike="noStrike" dirty="0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registrar a </a:t>
            </a:r>
            <a:r>
              <a:rPr lang="en-US" sz="3000" b="1" u="none" strike="noStrike" dirty="0" err="1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subtabulação</a:t>
            </a:r>
            <a:r>
              <a:rPr lang="en-US" sz="3000" b="1" u="none" strike="noStrike" dirty="0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3000" b="1" u="none" strike="noStrike" dirty="0" err="1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relacionada</a:t>
            </a:r>
            <a:r>
              <a:rPr lang="en-US" sz="3000" b="1" u="none" strike="noStrike" dirty="0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3000" b="1" u="none" strike="noStrike" dirty="0" err="1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ao</a:t>
            </a:r>
            <a:r>
              <a:rPr lang="en-US" sz="3000" b="1" u="none" strike="noStrike" dirty="0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3000" b="1" u="none" strike="noStrike" dirty="0" err="1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resultado</a:t>
            </a:r>
            <a:r>
              <a:rPr lang="en-US" sz="3000" b="1" u="none" strike="noStrike" dirty="0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 do </a:t>
            </a:r>
            <a:r>
              <a:rPr lang="en-US" sz="3000" b="1" u="none" strike="noStrike" dirty="0" err="1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contato</a:t>
            </a:r>
            <a:r>
              <a:rPr lang="en-US" sz="3000" b="1" u="none" strike="noStrike" dirty="0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.</a:t>
            </a:r>
            <a:endParaRPr lang="pt-BR" sz="30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3" name="Google Shape;536;p35"/>
          <p:cNvSpPr/>
          <p:nvPr/>
        </p:nvSpPr>
        <p:spPr>
          <a:xfrm>
            <a:off x="1252440" y="6860880"/>
            <a:ext cx="6754680" cy="60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4" name="Google Shape;537;p35"/>
          <p:cNvSpPr/>
          <p:nvPr/>
        </p:nvSpPr>
        <p:spPr>
          <a:xfrm>
            <a:off x="1252440" y="7607160"/>
            <a:ext cx="6994080" cy="11959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25" name="Google Shape;538;p35"/>
          <p:cNvPicPr/>
          <p:nvPr/>
        </p:nvPicPr>
        <p:blipFill>
          <a:blip r:embed="rId2"/>
          <a:stretch/>
        </p:blipFill>
        <p:spPr>
          <a:xfrm>
            <a:off x="15298920" y="9051840"/>
            <a:ext cx="2890440" cy="384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26" name="Google Shape;539;p35"/>
          <p:cNvSpPr/>
          <p:nvPr/>
        </p:nvSpPr>
        <p:spPr>
          <a:xfrm>
            <a:off x="9128160" y="7382520"/>
            <a:ext cx="8140680" cy="569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51480" indent="2880">
              <a:lnSpc>
                <a:spcPct val="112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27" name="Google Shape;540;p35"/>
          <p:cNvPicPr/>
          <p:nvPr/>
        </p:nvPicPr>
        <p:blipFill>
          <a:blip r:embed="rId3"/>
          <a:stretch/>
        </p:blipFill>
        <p:spPr>
          <a:xfrm>
            <a:off x="1849320" y="3069000"/>
            <a:ext cx="14174640" cy="59378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545;p36"/>
          <p:cNvSpPr/>
          <p:nvPr/>
        </p:nvSpPr>
        <p:spPr>
          <a:xfrm>
            <a:off x="5980680" y="244440"/>
            <a:ext cx="6326640" cy="1107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600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COMO TABULAR?</a:t>
            </a:r>
            <a:endParaRPr lang="pt-BR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9" name="Google Shape;546;p36"/>
          <p:cNvSpPr/>
          <p:nvPr/>
        </p:nvSpPr>
        <p:spPr>
          <a:xfrm>
            <a:off x="0" y="-413280"/>
            <a:ext cx="2261160" cy="2123280"/>
          </a:xfrm>
          <a:prstGeom prst="ellipse">
            <a:avLst/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0" name="Google Shape;547;p36"/>
          <p:cNvSpPr/>
          <p:nvPr/>
        </p:nvSpPr>
        <p:spPr>
          <a:xfrm>
            <a:off x="1228320" y="-113400"/>
            <a:ext cx="1882440" cy="1823400"/>
          </a:xfrm>
          <a:prstGeom prst="ellipse">
            <a:avLst/>
          </a:prstGeom>
          <a:solidFill>
            <a:srgbClr val="FF6B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1" name="Google Shape;548;p36"/>
          <p:cNvSpPr/>
          <p:nvPr/>
        </p:nvSpPr>
        <p:spPr>
          <a:xfrm>
            <a:off x="196560" y="831240"/>
            <a:ext cx="1159920" cy="1125360"/>
          </a:xfrm>
          <a:prstGeom prst="ellipse">
            <a:avLst/>
          </a:prstGeom>
          <a:solidFill>
            <a:srgbClr val="FFA85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2" name="Google Shape;549;p36"/>
          <p:cNvSpPr/>
          <p:nvPr/>
        </p:nvSpPr>
        <p:spPr>
          <a:xfrm>
            <a:off x="1101240" y="1249920"/>
            <a:ext cx="1159920" cy="1125360"/>
          </a:xfrm>
          <a:prstGeom prst="ellipse">
            <a:avLst/>
          </a:prstGeom>
          <a:solidFill>
            <a:srgbClr val="6D9EE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433" name="Google Shape;550;p36"/>
          <p:cNvPicPr/>
          <p:nvPr/>
        </p:nvPicPr>
        <p:blipFill>
          <a:blip r:embed="rId2"/>
          <a:stretch/>
        </p:blipFill>
        <p:spPr>
          <a:xfrm>
            <a:off x="4503240" y="1713240"/>
            <a:ext cx="10148760" cy="3197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34" name="Google Shape;551;p36"/>
          <p:cNvSpPr/>
          <p:nvPr/>
        </p:nvSpPr>
        <p:spPr>
          <a:xfrm>
            <a:off x="3788640" y="1304640"/>
            <a:ext cx="664200" cy="1015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40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1°</a:t>
            </a:r>
            <a:endParaRPr lang="pt-BR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5" name="Google Shape;552;p36"/>
          <p:cNvSpPr/>
          <p:nvPr/>
        </p:nvSpPr>
        <p:spPr>
          <a:xfrm>
            <a:off x="2005920" y="5735160"/>
            <a:ext cx="817920" cy="1015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5400" b="0" u="none" strike="noStrik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2°</a:t>
            </a:r>
            <a:endParaRPr lang="pt-BR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36" name="Google Shape;553;p36"/>
          <p:cNvPicPr/>
          <p:nvPr/>
        </p:nvPicPr>
        <p:blipFill>
          <a:blip r:embed="rId3"/>
          <a:stretch/>
        </p:blipFill>
        <p:spPr>
          <a:xfrm>
            <a:off x="2900880" y="5196600"/>
            <a:ext cx="12945600" cy="50900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900"/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558;p37"/>
          <p:cNvSpPr/>
          <p:nvPr/>
        </p:nvSpPr>
        <p:spPr>
          <a:xfrm>
            <a:off x="3382200" y="3952440"/>
            <a:ext cx="11522880" cy="75312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155CC"/>
          </a:solidFill>
          <a:ln w="76200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8" name="Google Shape;559;p37"/>
          <p:cNvSpPr/>
          <p:nvPr/>
        </p:nvSpPr>
        <p:spPr>
          <a:xfrm>
            <a:off x="4276440" y="4681800"/>
            <a:ext cx="10161360" cy="2097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3700" b="0" u="none" strike="noStrike" dirty="0" err="1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Ocorre</a:t>
            </a:r>
            <a:r>
              <a:rPr lang="en-US" sz="37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 quando </a:t>
            </a:r>
            <a:r>
              <a:rPr lang="en-US" sz="3700" b="1" u="none" strike="noStrike" dirty="0" err="1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transferimos</a:t>
            </a:r>
            <a:r>
              <a:rPr lang="en-US" sz="37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 </a:t>
            </a:r>
            <a:r>
              <a:rPr lang="en-US" sz="37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o </a:t>
            </a:r>
            <a:r>
              <a:rPr lang="en-US" sz="3700" b="0" u="none" strike="noStrike" dirty="0" err="1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atendimento</a:t>
            </a:r>
            <a:r>
              <a:rPr lang="en-US" sz="37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 para a </a:t>
            </a:r>
            <a:r>
              <a:rPr lang="en-US" sz="37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“CAMPANHA RECEPTIVO”</a:t>
            </a:r>
            <a:r>
              <a:rPr lang="en-US" sz="37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, </a:t>
            </a:r>
            <a:r>
              <a:rPr lang="en-US" sz="3700" b="0" u="none" strike="noStrike" dirty="0" err="1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por</a:t>
            </a:r>
            <a:r>
              <a:rPr lang="en-US" sz="37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 não </a:t>
            </a:r>
            <a:r>
              <a:rPr lang="en-US" sz="3700" b="0" u="none" strike="noStrike" dirty="0" err="1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atender</a:t>
            </a:r>
            <a:r>
              <a:rPr lang="en-US" sz="37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 </a:t>
            </a:r>
            <a:r>
              <a:rPr lang="en-US" sz="3700" b="0" u="none" strike="noStrike" dirty="0" err="1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determinado</a:t>
            </a:r>
            <a:r>
              <a:rPr lang="en-US" sz="37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 produto.</a:t>
            </a:r>
            <a:endParaRPr lang="pt-BR" sz="3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9" name="Google Shape;560;p37"/>
          <p:cNvSpPr/>
          <p:nvPr/>
        </p:nvSpPr>
        <p:spPr>
          <a:xfrm>
            <a:off x="4028040" y="7594560"/>
            <a:ext cx="11286720" cy="2149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marL="457200" indent="-469800">
              <a:lnSpc>
                <a:spcPct val="117000"/>
              </a:lnSpc>
              <a:buClr>
                <a:srgbClr val="FFFFFF"/>
              </a:buClr>
              <a:buFont typeface="Arial"/>
              <a:buChar char="●"/>
            </a:pPr>
            <a:r>
              <a:rPr lang="en-US" sz="3800" b="0" u="none" strike="noStrike" dirty="0" err="1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Devemos</a:t>
            </a:r>
            <a:r>
              <a:rPr lang="en-US" sz="38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 </a:t>
            </a:r>
            <a:r>
              <a:rPr lang="en-US" sz="3800" b="0" u="none" strike="noStrike" dirty="0" err="1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realizar</a:t>
            </a:r>
            <a:r>
              <a:rPr lang="en-US" sz="38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 a </a:t>
            </a:r>
            <a:r>
              <a:rPr lang="en-US" sz="3800" b="1" u="none" strike="noStrike" dirty="0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IDENTIFICAÇÃO POSITIVA;</a:t>
            </a:r>
            <a:endParaRPr lang="pt-BR" sz="3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69800">
              <a:lnSpc>
                <a:spcPct val="117000"/>
              </a:lnSpc>
              <a:buClr>
                <a:srgbClr val="FFFFFF"/>
              </a:buClr>
              <a:buFont typeface="League Spartan Medium"/>
              <a:buChar char="●"/>
            </a:pPr>
            <a:r>
              <a:rPr lang="en-US" sz="38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Informar que </a:t>
            </a:r>
            <a:r>
              <a:rPr lang="en-US" sz="3800" b="0" u="none" strike="noStrike" dirty="0" err="1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vamos</a:t>
            </a:r>
            <a:r>
              <a:rPr lang="en-US" sz="38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 </a:t>
            </a:r>
            <a:r>
              <a:rPr lang="en-US" sz="3800" b="0" u="none" strike="noStrike" dirty="0" err="1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transferir</a:t>
            </a:r>
            <a:r>
              <a:rPr lang="en-US" sz="38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 para o </a:t>
            </a:r>
            <a:r>
              <a:rPr lang="en-US" sz="3800" b="0" u="none" strike="noStrike" dirty="0" err="1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setor</a:t>
            </a:r>
            <a:r>
              <a:rPr lang="en-US" sz="38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 </a:t>
            </a:r>
            <a:r>
              <a:rPr lang="en-US" sz="3800" b="0" u="none" strike="noStrike" dirty="0" err="1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responsavel</a:t>
            </a:r>
            <a:r>
              <a:rPr lang="en-US" sz="3800" b="0" u="none" strike="noStrike" dirty="0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.</a:t>
            </a:r>
            <a:endParaRPr lang="pt-BR" sz="3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440" name="Google Shape;561;p37"/>
          <p:cNvGrpSpPr/>
          <p:nvPr/>
        </p:nvGrpSpPr>
        <p:grpSpPr>
          <a:xfrm>
            <a:off x="-2064240" y="-108000"/>
            <a:ext cx="20548800" cy="1965960"/>
            <a:chOff x="-2064240" y="-108000"/>
            <a:chExt cx="20548800" cy="1965960"/>
          </a:xfrm>
        </p:grpSpPr>
        <p:sp>
          <p:nvSpPr>
            <p:cNvPr id="441" name="Google Shape;562;p37"/>
            <p:cNvSpPr/>
            <p:nvPr/>
          </p:nvSpPr>
          <p:spPr>
            <a:xfrm>
              <a:off x="-2064240" y="-108000"/>
              <a:ext cx="20548800" cy="1965960"/>
            </a:xfrm>
            <a:custGeom>
              <a:avLst/>
              <a:gdLst>
                <a:gd name="textAreaLeft" fmla="*/ 0 w 20548800"/>
                <a:gd name="textAreaRight" fmla="*/ 20549160 w 20548800"/>
                <a:gd name="textAreaTop" fmla="*/ 0 h 1965960"/>
                <a:gd name="textAreaBottom" fmla="*/ 1966320 h 196596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" name="Google Shape;563;p37"/>
            <p:cNvSpPr/>
            <p:nvPr/>
          </p:nvSpPr>
          <p:spPr>
            <a:xfrm>
              <a:off x="-2064240" y="75960"/>
              <a:ext cx="20548440" cy="178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7240" tIns="57240" rIns="57240" bIns="5724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43" name="Google Shape;564;p37"/>
          <p:cNvSpPr/>
          <p:nvPr/>
        </p:nvSpPr>
        <p:spPr>
          <a:xfrm>
            <a:off x="2313720" y="1238760"/>
            <a:ext cx="960120" cy="92304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4" name="Google Shape;565;p37"/>
          <p:cNvSpPr/>
          <p:nvPr/>
        </p:nvSpPr>
        <p:spPr>
          <a:xfrm>
            <a:off x="3274200" y="1238760"/>
            <a:ext cx="11739240" cy="131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5700" b="1" u="none" strike="noStrike" dirty="0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TRANSFERÊNCIA DE LIGAÇÃO</a:t>
            </a:r>
            <a:endParaRPr lang="pt-BR" sz="5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45" name="Google Shape;566;p37"/>
          <p:cNvPicPr/>
          <p:nvPr/>
        </p:nvPicPr>
        <p:blipFill>
          <a:blip r:embed="rId2"/>
          <a:stretch/>
        </p:blipFill>
        <p:spPr>
          <a:xfrm>
            <a:off x="240120" y="9543240"/>
            <a:ext cx="2890440" cy="3848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1000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652;p47"/>
          <p:cNvSpPr/>
          <p:nvPr/>
        </p:nvSpPr>
        <p:spPr>
          <a:xfrm rot="21599400">
            <a:off x="1711800" y="4009680"/>
            <a:ext cx="8721720" cy="186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1600" b="1" u="none" strike="noStrike">
                <a:solidFill>
                  <a:srgbClr val="FF6B00"/>
                </a:solidFill>
                <a:effectLst/>
                <a:uFillTx/>
                <a:latin typeface="Lexend"/>
                <a:ea typeface="Lexend"/>
              </a:rPr>
              <a:t>DÚVIDAS?</a:t>
            </a:r>
            <a:endParaRPr lang="pt-BR" sz="1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492" name="Google Shape;653;p47"/>
          <p:cNvGrpSpPr/>
          <p:nvPr/>
        </p:nvGrpSpPr>
        <p:grpSpPr>
          <a:xfrm>
            <a:off x="16567560" y="-2697480"/>
            <a:ext cx="7512120" cy="16749360"/>
            <a:chOff x="16567560" y="-2697480"/>
            <a:chExt cx="7512120" cy="16749360"/>
          </a:xfrm>
        </p:grpSpPr>
        <p:sp>
          <p:nvSpPr>
            <p:cNvPr id="493" name="Google Shape;654;p47"/>
            <p:cNvSpPr/>
            <p:nvPr/>
          </p:nvSpPr>
          <p:spPr>
            <a:xfrm rot="5400000">
              <a:off x="11787480" y="2197440"/>
              <a:ext cx="16634160" cy="7074360"/>
            </a:xfrm>
            <a:custGeom>
              <a:avLst/>
              <a:gdLst>
                <a:gd name="textAreaLeft" fmla="*/ 0 w 16634160"/>
                <a:gd name="textAreaRight" fmla="*/ 16634520 w 16634160"/>
                <a:gd name="textAreaTop" fmla="*/ 0 h 7074360"/>
                <a:gd name="textAreaBottom" fmla="*/ 7074720 h 707436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" name="Google Shape;655;p47"/>
            <p:cNvSpPr/>
            <p:nvPr/>
          </p:nvSpPr>
          <p:spPr>
            <a:xfrm rot="5400000">
              <a:off x="12006360" y="1863360"/>
              <a:ext cx="16634520" cy="7512120"/>
            </a:xfrm>
            <a:prstGeom prst="rect">
              <a:avLst/>
            </a:pr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126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495" name="Google Shape;656;p47"/>
          <p:cNvGrpSpPr/>
          <p:nvPr/>
        </p:nvGrpSpPr>
        <p:grpSpPr>
          <a:xfrm>
            <a:off x="-6112440" y="-2582640"/>
            <a:ext cx="7512120" cy="16634520"/>
            <a:chOff x="-6112440" y="-2582640"/>
            <a:chExt cx="7512120" cy="16634520"/>
          </a:xfrm>
        </p:grpSpPr>
        <p:sp>
          <p:nvSpPr>
            <p:cNvPr id="496" name="Google Shape;657;p47"/>
            <p:cNvSpPr/>
            <p:nvPr/>
          </p:nvSpPr>
          <p:spPr>
            <a:xfrm rot="5400000">
              <a:off x="-10892160" y="2197080"/>
              <a:ext cx="16634160" cy="7074360"/>
            </a:xfrm>
            <a:custGeom>
              <a:avLst/>
              <a:gdLst>
                <a:gd name="textAreaLeft" fmla="*/ 0 w 16634160"/>
                <a:gd name="textAreaRight" fmla="*/ 16634520 w 16634160"/>
                <a:gd name="textAreaTop" fmla="*/ 0 h 7074360"/>
                <a:gd name="textAreaBottom" fmla="*/ 7074720 h 707436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" name="Google Shape;658;p47"/>
            <p:cNvSpPr/>
            <p:nvPr/>
          </p:nvSpPr>
          <p:spPr>
            <a:xfrm rot="5400000">
              <a:off x="-10673640" y="1978200"/>
              <a:ext cx="16634520" cy="7512120"/>
            </a:xfrm>
            <a:prstGeom prst="rect">
              <a:avLst/>
            </a:pr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126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498" name="Google Shape;659;p47"/>
          <p:cNvPicPr/>
          <p:nvPr/>
        </p:nvPicPr>
        <p:blipFill>
          <a:blip r:embed="rId2"/>
          <a:stretch/>
        </p:blipFill>
        <p:spPr>
          <a:xfrm>
            <a:off x="10983960" y="1946880"/>
            <a:ext cx="4934520" cy="8643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99" name="Google Shape;660;p47"/>
          <p:cNvPicPr/>
          <p:nvPr/>
        </p:nvPicPr>
        <p:blipFill>
          <a:blip r:embed="rId3"/>
          <a:stretch/>
        </p:blipFill>
        <p:spPr>
          <a:xfrm>
            <a:off x="1892160" y="5663880"/>
            <a:ext cx="3242880" cy="431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1000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1000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1000"/>
                                        <p:tgtEl>
                                          <p:spTgt spid="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126;p15"/>
          <p:cNvSpPr/>
          <p:nvPr/>
        </p:nvSpPr>
        <p:spPr>
          <a:xfrm>
            <a:off x="1992960" y="1997280"/>
            <a:ext cx="6075720" cy="378072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4" name="Google Shape;127;p15"/>
          <p:cNvSpPr/>
          <p:nvPr/>
        </p:nvSpPr>
        <p:spPr>
          <a:xfrm>
            <a:off x="9304920" y="1997280"/>
            <a:ext cx="6075720" cy="378072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5" name="Google Shape;128;p15"/>
          <p:cNvSpPr/>
          <p:nvPr/>
        </p:nvSpPr>
        <p:spPr>
          <a:xfrm>
            <a:off x="2524680" y="220320"/>
            <a:ext cx="13238640" cy="1246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6900" b="0" u="none" strike="noStrike" dirty="0">
                <a:solidFill>
                  <a:srgbClr val="FF6B00"/>
                </a:solidFill>
                <a:effectLst/>
                <a:uFillTx/>
                <a:latin typeface="Lexend ExtraBold"/>
                <a:ea typeface="Lexend ExtraBold"/>
              </a:rPr>
              <a:t>IDENTIFICAÇÃO POSITIVA</a:t>
            </a:r>
            <a:endParaRPr lang="pt-BR" sz="6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" name="Google Shape;129;p15"/>
          <p:cNvSpPr/>
          <p:nvPr/>
        </p:nvSpPr>
        <p:spPr>
          <a:xfrm>
            <a:off x="884880" y="6946560"/>
            <a:ext cx="8820000" cy="989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17000"/>
              </a:lnSpc>
              <a:tabLst>
                <a:tab pos="0" algn="l"/>
              </a:tabLst>
            </a:pPr>
            <a:r>
              <a:rPr lang="en-US" sz="2400" b="1" u="none" strike="noStrike" dirty="0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ATENÇÃO PASSAR INFORMAÇÕES A RESPEITO DA COBRANÇA ANTES DA IP É QUEBRA DE SIGILO.</a:t>
            </a:r>
            <a:endParaRPr lang="pt-BR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Google Shape;130;p15"/>
          <p:cNvSpPr/>
          <p:nvPr/>
        </p:nvSpPr>
        <p:spPr>
          <a:xfrm>
            <a:off x="1501200" y="8336880"/>
            <a:ext cx="8309880" cy="1662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200" b="1" u="none" strike="noStrike" dirty="0">
                <a:solidFill>
                  <a:srgbClr val="FF6B00"/>
                </a:solidFill>
                <a:effectLst/>
                <a:uFillTx/>
                <a:latin typeface="Lexend"/>
                <a:ea typeface="Lexend"/>
              </a:rPr>
              <a:t>QUEBRA DE SIGILO GERA MULTA DE 5% NA FATURA DA EMPRESA</a:t>
            </a:r>
            <a:br>
              <a:rPr sz="3200" dirty="0"/>
            </a:br>
            <a:r>
              <a:rPr lang="en-US" sz="3200" b="1" u="none" strike="noStrike" dirty="0">
                <a:solidFill>
                  <a:srgbClr val="FF6B00"/>
                </a:solidFill>
                <a:effectLst/>
                <a:uFillTx/>
                <a:latin typeface="Lexend"/>
                <a:ea typeface="Lexend"/>
              </a:rPr>
              <a:t>NÃO DEVE ACONTECER!!!</a:t>
            </a:r>
            <a:endParaRPr lang="pt-BR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Google Shape;131;p15"/>
          <p:cNvSpPr/>
          <p:nvPr/>
        </p:nvSpPr>
        <p:spPr>
          <a:xfrm rot="21598800">
            <a:off x="511200" y="8465760"/>
            <a:ext cx="798840" cy="480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6B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9" name="Google Shape;132;p15"/>
          <p:cNvSpPr/>
          <p:nvPr/>
        </p:nvSpPr>
        <p:spPr>
          <a:xfrm>
            <a:off x="9442440" y="2238480"/>
            <a:ext cx="6075720" cy="2995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CONFIRMAR O CNPJ</a:t>
            </a:r>
            <a:endParaRPr lang="pt-BR" sz="29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7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Informar os 5 </a:t>
            </a:r>
            <a:r>
              <a:rPr lang="en-US" sz="27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primeiros</a:t>
            </a:r>
            <a:r>
              <a:rPr lang="en-US" sz="27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</a:t>
            </a:r>
            <a:r>
              <a:rPr lang="en-US" sz="27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dígitos</a:t>
            </a:r>
            <a:r>
              <a:rPr lang="en-US" sz="27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e  cliente </a:t>
            </a:r>
            <a:r>
              <a:rPr lang="en-US" sz="27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completa</a:t>
            </a:r>
            <a:r>
              <a:rPr lang="en-US" sz="27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com os </a:t>
            </a:r>
            <a:r>
              <a:rPr lang="en-US" sz="27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demais</a:t>
            </a:r>
            <a:r>
              <a:rPr lang="en-US" sz="27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e logo </a:t>
            </a:r>
            <a:r>
              <a:rPr lang="en-US" sz="27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após</a:t>
            </a:r>
            <a:r>
              <a:rPr lang="en-US" sz="27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</a:t>
            </a:r>
            <a:r>
              <a:rPr lang="en-US" sz="27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devemos</a:t>
            </a:r>
            <a:r>
              <a:rPr lang="en-US" sz="27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</a:t>
            </a:r>
            <a:r>
              <a:rPr lang="en-US" sz="27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confirmar</a:t>
            </a:r>
            <a:r>
              <a:rPr lang="en-US" sz="27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o nome do sócio/responsável pela empresa.</a:t>
            </a:r>
            <a:endParaRPr lang="pt-BR" sz="27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" name="Google Shape;133;p15"/>
          <p:cNvSpPr/>
          <p:nvPr/>
        </p:nvSpPr>
        <p:spPr>
          <a:xfrm rot="21598200">
            <a:off x="196560" y="7036200"/>
            <a:ext cx="584640" cy="38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1" name="Google Shape;134;p15"/>
          <p:cNvSpPr/>
          <p:nvPr/>
        </p:nvSpPr>
        <p:spPr>
          <a:xfrm>
            <a:off x="1791360" y="2203200"/>
            <a:ext cx="6075720" cy="3368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200" b="1" u="none" strike="noStrike" dirty="0">
                <a:solidFill>
                  <a:schemeClr val="lt1"/>
                </a:solidFill>
                <a:effectLst/>
                <a:uFillTx/>
                <a:latin typeface="Calibri"/>
                <a:ea typeface="Calibri"/>
              </a:rPr>
              <a:t>     </a:t>
            </a:r>
            <a:r>
              <a:rPr lang="en-US" sz="3200" b="1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CONFIRMAR O  CPF</a:t>
            </a:r>
            <a:endParaRPr lang="pt-BR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30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>
              <a:lnSpc>
                <a:spcPct val="100000"/>
              </a:lnSpc>
              <a:tabLst>
                <a:tab pos="0" algn="l"/>
              </a:tabLst>
            </a:pPr>
            <a:r>
              <a:rPr lang="en-US" sz="30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Informa os 6 </a:t>
            </a:r>
            <a:r>
              <a:rPr lang="en-US" sz="30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primeiros</a:t>
            </a:r>
            <a:r>
              <a:rPr lang="en-US" sz="30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</a:t>
            </a:r>
            <a:r>
              <a:rPr lang="en-US" sz="30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digitos</a:t>
            </a:r>
            <a:r>
              <a:rPr lang="en-US" sz="30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e o cliente informa os 5 </a:t>
            </a:r>
            <a:r>
              <a:rPr lang="en-US" sz="30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ultimos</a:t>
            </a:r>
            <a:r>
              <a:rPr lang="en-US" sz="30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e logo </a:t>
            </a:r>
            <a:r>
              <a:rPr lang="en-US" sz="30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após</a:t>
            </a:r>
            <a:r>
              <a:rPr lang="en-US" sz="30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o operador </a:t>
            </a:r>
            <a:r>
              <a:rPr lang="en-US" sz="30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confirma</a:t>
            </a:r>
            <a:r>
              <a:rPr lang="en-US" sz="30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o nome </a:t>
            </a:r>
            <a:r>
              <a:rPr lang="en-US" sz="30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completo</a:t>
            </a:r>
            <a:r>
              <a:rPr lang="en-US" sz="30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do cliente.</a:t>
            </a:r>
            <a:endParaRPr lang="pt-BR" sz="30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Google Shape;135;p15"/>
          <p:cNvSpPr/>
          <p:nvPr/>
        </p:nvSpPr>
        <p:spPr>
          <a:xfrm>
            <a:off x="9808200" y="6005520"/>
            <a:ext cx="7716960" cy="407880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LGPD (Lei </a:t>
            </a:r>
            <a:r>
              <a:rPr lang="en-US" sz="2900" b="1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Geral</a:t>
            </a: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de </a:t>
            </a:r>
            <a:r>
              <a:rPr lang="en-US" sz="2900" b="1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Proteção</a:t>
            </a:r>
            <a:r>
              <a:rPr lang="en-US" sz="2900" b="1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de Dados)</a:t>
            </a:r>
            <a:endParaRPr lang="pt-BR" sz="29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29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LGPD é a lei que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garante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que os dados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pessoais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do cliente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sejam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tratados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com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transparência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,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segurança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e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respeito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, o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protegendo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contra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abusos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e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uso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indevido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 de </a:t>
            </a:r>
            <a:r>
              <a:rPr lang="en-US" sz="2900" b="0" u="none" strike="noStrike" dirty="0" err="1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informações</a:t>
            </a:r>
            <a:r>
              <a:rPr lang="en-US" sz="2900" b="0" u="none" strike="noStrike" dirty="0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.</a:t>
            </a:r>
            <a:endParaRPr lang="pt-BR" sz="29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40;p16"/>
          <p:cNvSpPr/>
          <p:nvPr/>
        </p:nvSpPr>
        <p:spPr>
          <a:xfrm rot="5400000">
            <a:off x="-2945880" y="-617760"/>
            <a:ext cx="16634520" cy="10892160"/>
          </a:xfrm>
          <a:prstGeom prst="rect">
            <a:avLst/>
          </a:pr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>
            <a:noAutofit/>
          </a:bodyPr>
          <a:lstStyle/>
          <a:p>
            <a:pPr algn="ctr">
              <a:lnSpc>
                <a:spcPct val="126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Google Shape;141;p16"/>
          <p:cNvSpPr/>
          <p:nvPr/>
        </p:nvSpPr>
        <p:spPr>
          <a:xfrm>
            <a:off x="457560" y="1849680"/>
            <a:ext cx="9826920" cy="586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7100" b="0" u="none" strike="noStrike" dirty="0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CASOS QUE NÃO DEVEM ACONTECER DURANTE O ATENDIMENTO</a:t>
            </a:r>
            <a:endParaRPr lang="pt-BR" sz="71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5" name="Google Shape;142;p16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5385320" y="4286880"/>
            <a:ext cx="2526480" cy="252648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92000"/>
              </a:srgbClr>
            </a:outerShdw>
          </a:effectLst>
        </p:spPr>
      </p:pic>
      <p:pic>
        <p:nvPicPr>
          <p:cNvPr id="106" name="Google Shape;143;p16"/>
          <p:cNvPicPr/>
          <p:nvPr/>
        </p:nvPicPr>
        <p:blipFill>
          <a:blip r:embed="rId4"/>
          <a:stretch/>
        </p:blipFill>
        <p:spPr>
          <a:xfrm>
            <a:off x="13885920" y="332640"/>
            <a:ext cx="4126320" cy="549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7" name="Google Shape;144;p16"/>
          <p:cNvPicPr/>
          <p:nvPr/>
        </p:nvPicPr>
        <p:blipFill>
          <a:blip r:embed="rId5"/>
          <a:stretch/>
        </p:blipFill>
        <p:spPr>
          <a:xfrm>
            <a:off x="10165320" y="2005920"/>
            <a:ext cx="5685840" cy="85464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49;p17"/>
          <p:cNvSpPr/>
          <p:nvPr/>
        </p:nvSpPr>
        <p:spPr>
          <a:xfrm rot="5400000">
            <a:off x="-2945880" y="-617760"/>
            <a:ext cx="16634520" cy="10892160"/>
          </a:xfrm>
          <a:prstGeom prst="rect">
            <a:avLst/>
          </a:pr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0760" tIns="50760" rIns="50760" bIns="50760" anchor="ctr">
            <a:noAutofit/>
          </a:bodyPr>
          <a:lstStyle/>
          <a:p>
            <a:pPr algn="ctr">
              <a:lnSpc>
                <a:spcPct val="126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" name="Google Shape;150;p17"/>
          <p:cNvSpPr/>
          <p:nvPr/>
        </p:nvSpPr>
        <p:spPr>
          <a:xfrm>
            <a:off x="457560" y="1849680"/>
            <a:ext cx="9826920" cy="586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7100" b="0" u="none" strike="noStrike" dirty="0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CASOS QUE NÃO DEVEM ACONTECER DURANTE O ATENDIMENTO</a:t>
            </a:r>
            <a:endParaRPr lang="pt-BR" sz="71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10" name="Google Shape;151;p17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5289560" y="3584520"/>
            <a:ext cx="2742480" cy="27424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1" name="Google Shape;152;p17"/>
          <p:cNvPicPr/>
          <p:nvPr/>
        </p:nvPicPr>
        <p:blipFill>
          <a:blip r:embed="rId4"/>
          <a:stretch/>
        </p:blipFill>
        <p:spPr>
          <a:xfrm>
            <a:off x="13765320" y="234000"/>
            <a:ext cx="4266720" cy="568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2" name="Google Shape;153;p17"/>
          <p:cNvPicPr/>
          <p:nvPr/>
        </p:nvPicPr>
        <p:blipFill>
          <a:blip r:embed="rId5"/>
          <a:stretch/>
        </p:blipFill>
        <p:spPr>
          <a:xfrm>
            <a:off x="10165320" y="2005920"/>
            <a:ext cx="5685840" cy="85464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58;p18"/>
          <p:cNvSpPr/>
          <p:nvPr/>
        </p:nvSpPr>
        <p:spPr>
          <a:xfrm>
            <a:off x="10579680" y="6332040"/>
            <a:ext cx="6803640" cy="3499920"/>
          </a:xfrm>
          <a:prstGeom prst="roundRect">
            <a:avLst>
              <a:gd name="adj" fmla="val 16667"/>
            </a:avLst>
          </a:prstGeom>
          <a:noFill/>
          <a:ln w="76200">
            <a:solidFill>
              <a:srgbClr val="FF6B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4" name="Google Shape;159;p18"/>
          <p:cNvSpPr/>
          <p:nvPr/>
        </p:nvSpPr>
        <p:spPr>
          <a:xfrm>
            <a:off x="8062560" y="2015280"/>
            <a:ext cx="5584320" cy="292284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115" name="Google Shape;160;p18"/>
          <p:cNvGrpSpPr/>
          <p:nvPr/>
        </p:nvGrpSpPr>
        <p:grpSpPr>
          <a:xfrm>
            <a:off x="578880" y="2429280"/>
            <a:ext cx="6081120" cy="6348240"/>
            <a:chOff x="578880" y="2429280"/>
            <a:chExt cx="6081120" cy="6348240"/>
          </a:xfrm>
        </p:grpSpPr>
        <p:grpSp>
          <p:nvGrpSpPr>
            <p:cNvPr id="116" name="Google Shape;161;p18"/>
            <p:cNvGrpSpPr/>
            <p:nvPr/>
          </p:nvGrpSpPr>
          <p:grpSpPr>
            <a:xfrm>
              <a:off x="682920" y="2429280"/>
              <a:ext cx="5888880" cy="1710720"/>
              <a:chOff x="682920" y="2429280"/>
              <a:chExt cx="5888880" cy="1710720"/>
            </a:xfrm>
          </p:grpSpPr>
          <p:sp>
            <p:nvSpPr>
              <p:cNvPr id="117" name="Google Shape;162;p18"/>
              <p:cNvSpPr/>
              <p:nvPr/>
            </p:nvSpPr>
            <p:spPr>
              <a:xfrm>
                <a:off x="682920" y="345924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8" name="Google Shape;163;p18"/>
              <p:cNvSpPr/>
              <p:nvPr/>
            </p:nvSpPr>
            <p:spPr>
              <a:xfrm>
                <a:off x="2757600" y="296064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9" name="Google Shape;164;p18"/>
              <p:cNvSpPr/>
              <p:nvPr/>
            </p:nvSpPr>
            <p:spPr>
              <a:xfrm>
                <a:off x="1381320" y="2429280"/>
                <a:ext cx="497304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700" b="1" u="sng" strike="noStrike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APRESENTAÇÃO DA DIVIDA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0" name="Google Shape;165;p18"/>
              <p:cNvSpPr/>
              <p:nvPr/>
            </p:nvSpPr>
            <p:spPr>
              <a:xfrm>
                <a:off x="1381320" y="3095280"/>
                <a:ext cx="5190480" cy="10447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600" b="1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Nome do contrato, </a:t>
                </a:r>
                <a:r>
                  <a:rPr lang="en-US" sz="2600" b="1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dias</a:t>
                </a:r>
                <a:r>
                  <a:rPr lang="en-US" sz="2600" b="1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 em atraso e valor </a:t>
                </a:r>
                <a:r>
                  <a:rPr lang="en-US" sz="2600" b="1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aproximado</a:t>
                </a:r>
                <a:endParaRPr lang="pt-BR" sz="26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21" name="Google Shape;166;p18"/>
            <p:cNvGrpSpPr/>
            <p:nvPr/>
          </p:nvGrpSpPr>
          <p:grpSpPr>
            <a:xfrm>
              <a:off x="771120" y="5095080"/>
              <a:ext cx="5888880" cy="1431720"/>
              <a:chOff x="771120" y="5095080"/>
              <a:chExt cx="5888880" cy="1431720"/>
            </a:xfrm>
          </p:grpSpPr>
          <p:sp>
            <p:nvSpPr>
              <p:cNvPr id="122" name="Google Shape;167;p18"/>
              <p:cNvSpPr/>
              <p:nvPr/>
            </p:nvSpPr>
            <p:spPr>
              <a:xfrm>
                <a:off x="771120" y="611172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3" name="Google Shape;168;p18"/>
              <p:cNvSpPr/>
              <p:nvPr/>
            </p:nvSpPr>
            <p:spPr>
              <a:xfrm>
                <a:off x="2845800" y="561312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4" name="Google Shape;169;p18"/>
              <p:cNvSpPr/>
              <p:nvPr/>
            </p:nvSpPr>
            <p:spPr>
              <a:xfrm>
                <a:off x="1229040" y="5095080"/>
                <a:ext cx="497304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5" name="Google Shape;170;p18"/>
              <p:cNvSpPr/>
              <p:nvPr/>
            </p:nvSpPr>
            <p:spPr>
              <a:xfrm>
                <a:off x="1469520" y="5747760"/>
                <a:ext cx="5190480" cy="584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26" name="Google Shape;171;p18"/>
            <p:cNvGrpSpPr/>
            <p:nvPr/>
          </p:nvGrpSpPr>
          <p:grpSpPr>
            <a:xfrm>
              <a:off x="923400" y="4962240"/>
              <a:ext cx="5648400" cy="1431360"/>
              <a:chOff x="923400" y="4962240"/>
              <a:chExt cx="5648400" cy="1431360"/>
            </a:xfrm>
          </p:grpSpPr>
          <p:sp>
            <p:nvSpPr>
              <p:cNvPr id="127" name="Google Shape;172;p18"/>
              <p:cNvSpPr/>
              <p:nvPr/>
            </p:nvSpPr>
            <p:spPr>
              <a:xfrm>
                <a:off x="923400" y="597852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8" name="Google Shape;173;p18"/>
              <p:cNvSpPr/>
              <p:nvPr/>
            </p:nvSpPr>
            <p:spPr>
              <a:xfrm>
                <a:off x="2998080" y="547992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9" name="Google Shape;174;p18"/>
              <p:cNvSpPr/>
              <p:nvPr/>
            </p:nvSpPr>
            <p:spPr>
              <a:xfrm>
                <a:off x="1381320" y="4962240"/>
                <a:ext cx="497304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700" b="1" u="sng" strike="noStrike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ATUALIZAÇÃO CADASTRAL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0" name="Google Shape;175;p18"/>
              <p:cNvSpPr/>
              <p:nvPr/>
            </p:nvSpPr>
            <p:spPr>
              <a:xfrm>
                <a:off x="1381320" y="5587560"/>
                <a:ext cx="5190480" cy="584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600" b="1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Email e </a:t>
                </a:r>
                <a:r>
                  <a:rPr lang="en-US" sz="2600" b="1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numero</a:t>
                </a:r>
                <a:r>
                  <a:rPr lang="en-US" sz="2600" b="1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 de telefone.</a:t>
                </a:r>
                <a:endParaRPr lang="pt-BR" sz="26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31" name="Google Shape;176;p18"/>
            <p:cNvGrpSpPr/>
            <p:nvPr/>
          </p:nvGrpSpPr>
          <p:grpSpPr>
            <a:xfrm>
              <a:off x="578880" y="7189200"/>
              <a:ext cx="5992920" cy="1588320"/>
              <a:chOff x="578880" y="7189200"/>
              <a:chExt cx="5992920" cy="1588320"/>
            </a:xfrm>
          </p:grpSpPr>
          <p:sp>
            <p:nvSpPr>
              <p:cNvPr id="132" name="Google Shape;177;p18"/>
              <p:cNvSpPr/>
              <p:nvPr/>
            </p:nvSpPr>
            <p:spPr>
              <a:xfrm>
                <a:off x="578880" y="799344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3" name="Google Shape;178;p18"/>
              <p:cNvSpPr/>
              <p:nvPr/>
            </p:nvSpPr>
            <p:spPr>
              <a:xfrm>
                <a:off x="2653560" y="749484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40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4" name="Google Shape;179;p18"/>
              <p:cNvSpPr/>
              <p:nvPr/>
            </p:nvSpPr>
            <p:spPr>
              <a:xfrm>
                <a:off x="922320" y="7189200"/>
                <a:ext cx="54324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marL="457200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700" b="1" u="sng" strike="noStrike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PESQUISA DE SATISFAÇÃO</a:t>
                </a:r>
                <a:endParaRPr lang="pt-BR" sz="27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5" name="Google Shape;180;p18"/>
              <p:cNvSpPr/>
              <p:nvPr/>
            </p:nvSpPr>
            <p:spPr>
              <a:xfrm>
                <a:off x="1381320" y="7732800"/>
                <a:ext cx="5190480" cy="10447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600" b="1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Encaminhar</a:t>
                </a:r>
                <a:r>
                  <a:rPr lang="en-US" sz="2600" b="1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 o cliente na aba de </a:t>
                </a:r>
                <a:r>
                  <a:rPr lang="en-US" sz="2600" b="1" u="none" strike="noStrike" dirty="0" err="1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pausa</a:t>
                </a:r>
                <a:r>
                  <a:rPr lang="en-US" sz="2600" b="1" u="none" strike="noStrike" dirty="0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. </a:t>
                </a:r>
                <a:endParaRPr lang="pt-BR" sz="260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36" name="Google Shape;181;p18"/>
          <p:cNvSpPr/>
          <p:nvPr/>
        </p:nvSpPr>
        <p:spPr>
          <a:xfrm>
            <a:off x="0" y="0"/>
            <a:ext cx="18444960" cy="969120"/>
          </a:xfrm>
          <a:prstGeom prst="rect">
            <a:avLst/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5100" b="0" u="none" strike="noStrike">
                <a:solidFill>
                  <a:schemeClr val="lt1"/>
                </a:solidFill>
                <a:effectLst/>
                <a:uFillTx/>
                <a:latin typeface="Lexend ExtraBold"/>
                <a:ea typeface="Lexend ExtraBold"/>
              </a:rPr>
              <a:t>FASES DE UM ATENDIMENTO</a:t>
            </a:r>
            <a:endParaRPr lang="pt-BR" sz="51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7" name="Google Shape;182;p18"/>
          <p:cNvSpPr/>
          <p:nvPr/>
        </p:nvSpPr>
        <p:spPr>
          <a:xfrm>
            <a:off x="11887200" y="6657120"/>
            <a:ext cx="4463280" cy="648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800" b="1" u="none" strike="noStrike" dirty="0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AÇÕES DE COBRANÇA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Google Shape;183;p18"/>
          <p:cNvSpPr/>
          <p:nvPr/>
        </p:nvSpPr>
        <p:spPr>
          <a:xfrm>
            <a:off x="11326680" y="7305840"/>
            <a:ext cx="5584320" cy="2123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marL="457200" indent="-425520">
              <a:lnSpc>
                <a:spcPct val="100000"/>
              </a:lnSpc>
              <a:buClr>
                <a:srgbClr val="1155CC"/>
              </a:buClr>
              <a:buFont typeface="Lexend"/>
              <a:buChar char="●"/>
            </a:pPr>
            <a:r>
              <a:rPr lang="en-US" sz="3100" b="1" u="none" strike="noStrike" dirty="0" err="1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Juros</a:t>
            </a:r>
            <a:r>
              <a:rPr lang="en-US" sz="3100" b="1" u="none" strike="noStrike" dirty="0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 </a:t>
            </a:r>
            <a:r>
              <a:rPr lang="en-US" sz="3100" b="1" u="none" strike="noStrike" dirty="0" err="1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diários</a:t>
            </a:r>
            <a:r>
              <a:rPr lang="en-US" sz="3100" b="1" u="none" strike="noStrike" dirty="0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;</a:t>
            </a:r>
            <a:endParaRPr lang="pt-BR" sz="31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25520">
              <a:lnSpc>
                <a:spcPct val="100000"/>
              </a:lnSpc>
              <a:buClr>
                <a:srgbClr val="1155CC"/>
              </a:buClr>
              <a:buFont typeface="Lexend"/>
              <a:buChar char="●"/>
            </a:pPr>
            <a:r>
              <a:rPr lang="en-US" sz="3100" b="1" u="none" strike="noStrike" dirty="0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Ligações de </a:t>
            </a:r>
            <a:r>
              <a:rPr lang="en-US" sz="3100" b="1" u="none" strike="noStrike" dirty="0" err="1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cobranças</a:t>
            </a:r>
            <a:r>
              <a:rPr lang="en-US" sz="3100" b="1" u="none" strike="noStrike" dirty="0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;</a:t>
            </a:r>
            <a:endParaRPr lang="pt-BR" sz="31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25520">
              <a:lnSpc>
                <a:spcPct val="100000"/>
              </a:lnSpc>
              <a:buClr>
                <a:srgbClr val="1155CC"/>
              </a:buClr>
              <a:buFont typeface="Lexend"/>
              <a:buChar char="●"/>
            </a:pPr>
            <a:r>
              <a:rPr lang="en-US" sz="3100" b="1" u="none" strike="noStrike" dirty="0" err="1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Restrição</a:t>
            </a:r>
            <a:r>
              <a:rPr lang="en-US" sz="3100" b="1" u="none" strike="noStrike" dirty="0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 do CPF no SPC e SERASA;</a:t>
            </a:r>
            <a:endParaRPr lang="pt-BR" sz="31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39" name="Google Shape;184;p18"/>
          <p:cNvGrpSpPr/>
          <p:nvPr/>
        </p:nvGrpSpPr>
        <p:grpSpPr>
          <a:xfrm>
            <a:off x="8771400" y="2316240"/>
            <a:ext cx="4376520" cy="2259360"/>
            <a:chOff x="8771400" y="2316240"/>
            <a:chExt cx="4376520" cy="2259360"/>
          </a:xfrm>
        </p:grpSpPr>
        <p:sp>
          <p:nvSpPr>
            <p:cNvPr id="140" name="Google Shape;185;p18"/>
            <p:cNvSpPr/>
            <p:nvPr/>
          </p:nvSpPr>
          <p:spPr>
            <a:xfrm>
              <a:off x="8771400" y="2316240"/>
              <a:ext cx="4376520" cy="537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t">
              <a:sp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r>
                <a:rPr lang="en-US" sz="2620" b="1" u="none" strike="noStrike">
                  <a:solidFill>
                    <a:schemeClr val="lt1"/>
                  </a:solidFill>
                  <a:effectLst/>
                  <a:uFillTx/>
                  <a:latin typeface="Lexend"/>
                  <a:ea typeface="Lexend"/>
                </a:rPr>
                <a:t>REGRA DE NEGOCIAÇÃO</a:t>
              </a:r>
              <a:endParaRPr lang="pt-BR" sz="262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" name="Google Shape;186;p18"/>
            <p:cNvSpPr/>
            <p:nvPr/>
          </p:nvSpPr>
          <p:spPr>
            <a:xfrm>
              <a:off x="8872920" y="3155400"/>
              <a:ext cx="1323000" cy="642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t">
              <a:spAutoFit/>
            </a:bodyPr>
            <a:lstStyle/>
            <a:p>
              <a:pPr>
                <a:lnSpc>
                  <a:spcPct val="115000"/>
                </a:lnSpc>
                <a:tabLst>
                  <a:tab pos="0" algn="l"/>
                </a:tabLst>
              </a:pPr>
              <a:r>
                <a:rPr lang="en-US" sz="3300" b="1" u="none" strike="noStrike">
                  <a:solidFill>
                    <a:schemeClr val="lt1"/>
                  </a:solidFill>
                  <a:effectLst/>
                  <a:uFillTx/>
                  <a:latin typeface="Lexend"/>
                  <a:ea typeface="Lexend"/>
                </a:rPr>
                <a:t>D+9</a:t>
              </a:r>
              <a:endParaRPr lang="pt-BR" sz="33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" name="Google Shape;187;p18"/>
            <p:cNvSpPr/>
            <p:nvPr/>
          </p:nvSpPr>
          <p:spPr>
            <a:xfrm>
              <a:off x="8771400" y="4053240"/>
              <a:ext cx="4147920" cy="522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t">
              <a:spAutoFit/>
            </a:bodyPr>
            <a:lstStyle/>
            <a:p>
              <a:pPr>
                <a:lnSpc>
                  <a:spcPct val="115000"/>
                </a:lnSpc>
                <a:tabLst>
                  <a:tab pos="0" algn="l"/>
                </a:tabLst>
              </a:pPr>
              <a:r>
                <a:rPr lang="en-US" sz="2520" b="1" u="none" strike="noStrike" dirty="0">
                  <a:solidFill>
                    <a:schemeClr val="lt1"/>
                  </a:solidFill>
                  <a:effectLst/>
                  <a:uFillTx/>
                  <a:latin typeface="Lexend"/>
                  <a:ea typeface="Lexend"/>
                </a:rPr>
                <a:t>APENAS DIAS UTEIS</a:t>
              </a:r>
              <a:endParaRPr lang="pt-BR" sz="252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143" name="Google Shape;188;p18"/>
          <p:cNvPicPr/>
          <p:nvPr/>
        </p:nvPicPr>
        <p:blipFill>
          <a:blip r:embed="rId2"/>
          <a:stretch/>
        </p:blipFill>
        <p:spPr>
          <a:xfrm>
            <a:off x="255600" y="9535320"/>
            <a:ext cx="4050360" cy="5392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93;p19"/>
          <p:cNvPicPr/>
          <p:nvPr/>
        </p:nvPicPr>
        <p:blipFill>
          <a:blip r:embed="rId2"/>
          <a:stretch/>
        </p:blipFill>
        <p:spPr>
          <a:xfrm>
            <a:off x="14095800" y="4155840"/>
            <a:ext cx="3774240" cy="66110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45" name="Google Shape;194;p19"/>
          <p:cNvGrpSpPr/>
          <p:nvPr/>
        </p:nvGrpSpPr>
        <p:grpSpPr>
          <a:xfrm>
            <a:off x="9184320" y="1204560"/>
            <a:ext cx="6563880" cy="2694960"/>
            <a:chOff x="9184320" y="1204560"/>
            <a:chExt cx="6563880" cy="2694960"/>
          </a:xfrm>
        </p:grpSpPr>
        <p:sp>
          <p:nvSpPr>
            <p:cNvPr id="146" name="Google Shape;195;p19"/>
            <p:cNvSpPr/>
            <p:nvPr/>
          </p:nvSpPr>
          <p:spPr>
            <a:xfrm rot="5400000">
              <a:off x="11118600" y="-729720"/>
              <a:ext cx="2694960" cy="656388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6563880"/>
                <a:gd name="textAreaBottom" fmla="*/ 6564240 h 656388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47" name="Google Shape;196;p19"/>
            <p:cNvGrpSpPr/>
            <p:nvPr/>
          </p:nvGrpSpPr>
          <p:grpSpPr>
            <a:xfrm>
              <a:off x="9532440" y="1204560"/>
              <a:ext cx="6160320" cy="2516760"/>
              <a:chOff x="9532440" y="1204560"/>
              <a:chExt cx="6160320" cy="2516760"/>
            </a:xfrm>
          </p:grpSpPr>
          <p:sp>
            <p:nvSpPr>
              <p:cNvPr id="148" name="Google Shape;197;p19"/>
              <p:cNvSpPr/>
              <p:nvPr/>
            </p:nvSpPr>
            <p:spPr>
              <a:xfrm>
                <a:off x="10347120" y="1204560"/>
                <a:ext cx="4237200" cy="537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620" b="1" u="none" strike="noStrike">
                    <a:solidFill>
                      <a:srgbClr val="000000"/>
                    </a:solidFill>
                    <a:effectLst/>
                    <a:uFillTx/>
                    <a:latin typeface="League Spartan"/>
                    <a:ea typeface="League Spartan"/>
                  </a:rPr>
                  <a:t>INTELIGÊNCIA EMOCIONAL</a:t>
                </a:r>
                <a:endParaRPr lang="pt-BR" sz="262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49" name="Google Shape;198;p19"/>
              <p:cNvSpPr/>
              <p:nvPr/>
            </p:nvSpPr>
            <p:spPr>
              <a:xfrm>
                <a:off x="9532440" y="1685880"/>
                <a:ext cx="6160320" cy="20354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780" b="1" u="none" strike="noStrik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É manter o autocontrole, ouvir com empatia e responder com respeito. Ela ajuda a lidar com clientes difíceis e a transmitir confiança.</a:t>
                </a:r>
                <a:endParaRPr lang="pt-BR" sz="278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50" name="Google Shape;199;p19"/>
          <p:cNvSpPr/>
          <p:nvPr/>
        </p:nvSpPr>
        <p:spPr>
          <a:xfrm>
            <a:off x="0" y="0"/>
            <a:ext cx="18444960" cy="969120"/>
          </a:xfrm>
          <a:prstGeom prst="rect">
            <a:avLst/>
          </a:prstGeom>
          <a:solidFill>
            <a:srgbClr val="1155C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39000"/>
              </a:lnSpc>
              <a:tabLst>
                <a:tab pos="0" algn="l"/>
              </a:tabLst>
            </a:pPr>
            <a:r>
              <a:rPr lang="en-US" sz="5100" b="0" u="none" strike="noStrike">
                <a:solidFill>
                  <a:schemeClr val="lt1"/>
                </a:solidFill>
                <a:effectLst/>
                <a:uFillTx/>
                <a:latin typeface="Lexend ExtraBold"/>
                <a:ea typeface="Lexend ExtraBold"/>
              </a:rPr>
              <a:t>PILARES PARA UM ATENDIMENTO DE EXCELÊNCIA</a:t>
            </a:r>
            <a:endParaRPr lang="pt-BR" sz="51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1" name="Google Shape;200;p19"/>
          <p:cNvSpPr/>
          <p:nvPr/>
        </p:nvSpPr>
        <p:spPr>
          <a:xfrm>
            <a:off x="12192120" y="6725160"/>
            <a:ext cx="4463280" cy="648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52" name="Google Shape;201;p19"/>
          <p:cNvGrpSpPr/>
          <p:nvPr/>
        </p:nvGrpSpPr>
        <p:grpSpPr>
          <a:xfrm>
            <a:off x="174960" y="1204560"/>
            <a:ext cx="8472960" cy="2694960"/>
            <a:chOff x="174960" y="1204560"/>
            <a:chExt cx="8472960" cy="2694960"/>
          </a:xfrm>
        </p:grpSpPr>
        <p:sp>
          <p:nvSpPr>
            <p:cNvPr id="153" name="Google Shape;202;p19"/>
            <p:cNvSpPr/>
            <p:nvPr/>
          </p:nvSpPr>
          <p:spPr>
            <a:xfrm rot="5400000">
              <a:off x="3063960" y="-1684440"/>
              <a:ext cx="2694960" cy="847296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8472960"/>
                <a:gd name="textAreaBottom" fmla="*/ 8473320 h 847296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" name="Google Shape;203;p19"/>
            <p:cNvSpPr/>
            <p:nvPr/>
          </p:nvSpPr>
          <p:spPr>
            <a:xfrm>
              <a:off x="820800" y="1911960"/>
              <a:ext cx="7453440" cy="1645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t">
              <a:spAutoFit/>
            </a:bodyPr>
            <a:lstStyle/>
            <a:p>
              <a:pPr>
                <a:lnSpc>
                  <a:spcPct val="117000"/>
                </a:lnSpc>
                <a:tabLst>
                  <a:tab pos="0" algn="l"/>
                </a:tabLst>
              </a:pPr>
              <a:r>
                <a:rPr lang="en-US" sz="2920" b="1" u="none" strike="noStrike" dirty="0" err="1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Comunicar</a:t>
              </a:r>
              <a:r>
                <a:rPr lang="en-US" sz="2920" b="1" u="none" strike="noStrike" dirty="0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-se de forma </a:t>
              </a:r>
              <a:r>
                <a:rPr lang="en-US" sz="2920" b="1" u="none" strike="noStrike" dirty="0" err="1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clara</a:t>
              </a:r>
              <a:r>
                <a:rPr lang="en-US" sz="2920" b="1" u="none" strike="noStrike" dirty="0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, </a:t>
              </a:r>
              <a:r>
                <a:rPr lang="en-US" sz="2920" b="1" u="none" strike="noStrike" dirty="0" err="1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educada</a:t>
              </a:r>
              <a:r>
                <a:rPr lang="en-US" sz="2920" b="1" u="none" strike="noStrike" dirty="0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 e </a:t>
              </a:r>
              <a:r>
                <a:rPr lang="en-US" sz="2920" b="1" u="none" strike="noStrike" dirty="0" err="1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empática</a:t>
              </a:r>
              <a:r>
                <a:rPr lang="en-US" sz="2920" b="1" u="none" strike="noStrike" dirty="0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 </a:t>
              </a:r>
              <a:r>
                <a:rPr lang="en-US" sz="2920" b="1" u="none" strike="noStrike" dirty="0" err="1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garante</a:t>
              </a:r>
              <a:r>
                <a:rPr lang="en-US" sz="2920" b="1" u="none" strike="noStrike" dirty="0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 que o cliente </a:t>
              </a:r>
              <a:r>
                <a:rPr lang="en-US" sz="2920" b="1" u="none" strike="noStrike" dirty="0" err="1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entenda</a:t>
              </a:r>
              <a:r>
                <a:rPr lang="en-US" sz="2920" b="1" u="none" strike="noStrike" dirty="0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 </a:t>
              </a:r>
              <a:r>
                <a:rPr lang="en-US" sz="2920" b="1" u="none" strike="noStrike" dirty="0" err="1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bem</a:t>
              </a:r>
              <a:r>
                <a:rPr lang="en-US" sz="2920" b="1" u="none" strike="noStrike" dirty="0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 a informação, </a:t>
              </a:r>
              <a:r>
                <a:rPr lang="en-US" sz="2920" b="1" u="none" strike="noStrike" dirty="0" err="1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sinta</a:t>
              </a:r>
              <a:r>
                <a:rPr lang="en-US" sz="2920" b="1" u="none" strike="noStrike" dirty="0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-se </a:t>
              </a:r>
              <a:r>
                <a:rPr lang="en-US" sz="2920" b="1" u="none" strike="noStrike" dirty="0" err="1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respeitado</a:t>
              </a:r>
              <a:r>
                <a:rPr lang="en-US" sz="2920" b="1" u="none" strike="noStrike" dirty="0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 e </a:t>
              </a:r>
              <a:r>
                <a:rPr lang="en-US" sz="2920" b="1" u="none" strike="noStrike" dirty="0" err="1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acolhido</a:t>
              </a:r>
              <a:r>
                <a:rPr lang="en-US" sz="2920" b="1" u="none" strike="noStrike" dirty="0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.</a:t>
              </a:r>
              <a:endParaRPr lang="pt-BR" sz="292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155" name="Google Shape;204;p19"/>
          <p:cNvGrpSpPr/>
          <p:nvPr/>
        </p:nvGrpSpPr>
        <p:grpSpPr>
          <a:xfrm>
            <a:off x="174600" y="4134960"/>
            <a:ext cx="6279120" cy="2694960"/>
            <a:chOff x="174600" y="4134960"/>
            <a:chExt cx="6279120" cy="2694960"/>
          </a:xfrm>
        </p:grpSpPr>
        <p:sp>
          <p:nvSpPr>
            <p:cNvPr id="156" name="Google Shape;205;p19"/>
            <p:cNvSpPr/>
            <p:nvPr/>
          </p:nvSpPr>
          <p:spPr>
            <a:xfrm rot="5400000">
              <a:off x="1966680" y="2342520"/>
              <a:ext cx="2694960" cy="627912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6279120"/>
                <a:gd name="textAreaBottom" fmla="*/ 6279480 h 627912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57" name="Google Shape;206;p19"/>
            <p:cNvGrpSpPr/>
            <p:nvPr/>
          </p:nvGrpSpPr>
          <p:grpSpPr>
            <a:xfrm>
              <a:off x="416520" y="4280040"/>
              <a:ext cx="6036840" cy="2111760"/>
              <a:chOff x="416520" y="4280040"/>
              <a:chExt cx="6036840" cy="2111760"/>
            </a:xfrm>
          </p:grpSpPr>
          <p:sp>
            <p:nvSpPr>
              <p:cNvPr id="158" name="Google Shape;207;p19"/>
              <p:cNvSpPr/>
              <p:nvPr/>
            </p:nvSpPr>
            <p:spPr>
              <a:xfrm>
                <a:off x="2127960" y="4280040"/>
                <a:ext cx="2372040" cy="5533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720" b="1" u="none" strike="noStrike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ESCUTA ATIVA</a:t>
                </a:r>
                <a:endParaRPr lang="pt-BR" sz="272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59" name="Google Shape;208;p19"/>
              <p:cNvSpPr/>
              <p:nvPr/>
            </p:nvSpPr>
            <p:spPr>
              <a:xfrm>
                <a:off x="416520" y="4833720"/>
                <a:ext cx="6036840" cy="1558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800" b="1" u="none" strike="noStrik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Significa ouvir com atenção genuína, sem interromper, mostrando interesse e compreensão. </a:t>
                </a:r>
                <a:endParaRPr lang="pt-BR" sz="28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160" name="Google Shape;209;p19"/>
          <p:cNvGrpSpPr/>
          <p:nvPr/>
        </p:nvGrpSpPr>
        <p:grpSpPr>
          <a:xfrm>
            <a:off x="7323840" y="4155840"/>
            <a:ext cx="6771240" cy="2694960"/>
            <a:chOff x="7323840" y="4155840"/>
            <a:chExt cx="6771240" cy="2694960"/>
          </a:xfrm>
        </p:grpSpPr>
        <p:sp>
          <p:nvSpPr>
            <p:cNvPr id="161" name="Google Shape;210;p19"/>
            <p:cNvSpPr/>
            <p:nvPr/>
          </p:nvSpPr>
          <p:spPr>
            <a:xfrm rot="5400000">
              <a:off x="9324720" y="2154600"/>
              <a:ext cx="2694960" cy="669708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6697080"/>
                <a:gd name="textAreaBottom" fmla="*/ 6697440 h 669708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62" name="Google Shape;211;p19"/>
            <p:cNvGrpSpPr/>
            <p:nvPr/>
          </p:nvGrpSpPr>
          <p:grpSpPr>
            <a:xfrm>
              <a:off x="7531200" y="4257360"/>
              <a:ext cx="6563880" cy="2536920"/>
              <a:chOff x="7531200" y="4257360"/>
              <a:chExt cx="6563880" cy="2536920"/>
            </a:xfrm>
          </p:grpSpPr>
          <p:sp>
            <p:nvSpPr>
              <p:cNvPr id="163" name="Google Shape;212;p19"/>
              <p:cNvSpPr/>
              <p:nvPr/>
            </p:nvSpPr>
            <p:spPr>
              <a:xfrm>
                <a:off x="7531200" y="4257360"/>
                <a:ext cx="6563880" cy="537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620" b="1" u="none" strike="noStrike" dirty="0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FOCO NA SOLUÇÃO, NÃO NO PROBLEMA</a:t>
                </a:r>
                <a:endParaRPr lang="pt-BR" sz="262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4" name="Google Shape;213;p19"/>
              <p:cNvSpPr/>
              <p:nvPr/>
            </p:nvSpPr>
            <p:spPr>
              <a:xfrm>
                <a:off x="7570080" y="4795920"/>
                <a:ext cx="6279120" cy="19983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7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Devemos</a:t>
                </a:r>
                <a:r>
                  <a:rPr lang="en-US" sz="27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7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ouvir</a:t>
                </a:r>
                <a:r>
                  <a:rPr lang="en-US" sz="27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o cliente, </a:t>
                </a:r>
                <a:r>
                  <a:rPr lang="en-US" sz="27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reconhecer</a:t>
                </a:r>
                <a:r>
                  <a:rPr lang="en-US" sz="27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7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sua</a:t>
                </a:r>
                <a:r>
                  <a:rPr lang="en-US" sz="27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7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dificuldade</a:t>
                </a:r>
                <a:r>
                  <a:rPr lang="en-US" sz="27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e </a:t>
                </a:r>
                <a:r>
                  <a:rPr lang="en-US" sz="27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direcionar</a:t>
                </a:r>
                <a:r>
                  <a:rPr lang="en-US" sz="27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7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rapidamente</a:t>
                </a:r>
                <a:r>
                  <a:rPr lang="en-US" sz="27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para o que pode ser feito. Essa </a:t>
                </a:r>
                <a:r>
                  <a:rPr lang="en-US" sz="27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postura</a:t>
                </a:r>
                <a:r>
                  <a:rPr lang="en-US" sz="27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7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transmite</a:t>
                </a:r>
                <a:r>
                  <a:rPr lang="en-US" sz="27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7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eficiência</a:t>
                </a:r>
                <a:r>
                  <a:rPr lang="en-US" sz="27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e </a:t>
                </a:r>
                <a:r>
                  <a:rPr lang="en-US" sz="27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confiança</a:t>
                </a:r>
                <a:r>
                  <a:rPr lang="en-US" sz="27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.</a:t>
                </a:r>
                <a:endParaRPr lang="pt-BR" sz="272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165" name="Google Shape;214;p19"/>
          <p:cNvGrpSpPr/>
          <p:nvPr/>
        </p:nvGrpSpPr>
        <p:grpSpPr>
          <a:xfrm>
            <a:off x="174600" y="7065360"/>
            <a:ext cx="6279120" cy="2873520"/>
            <a:chOff x="174600" y="7065360"/>
            <a:chExt cx="6279120" cy="2873520"/>
          </a:xfrm>
        </p:grpSpPr>
        <p:sp>
          <p:nvSpPr>
            <p:cNvPr id="166" name="Google Shape;215;p19"/>
            <p:cNvSpPr/>
            <p:nvPr/>
          </p:nvSpPr>
          <p:spPr>
            <a:xfrm rot="5400000">
              <a:off x="1877400" y="5362200"/>
              <a:ext cx="2873520" cy="6279120"/>
            </a:xfrm>
            <a:custGeom>
              <a:avLst/>
              <a:gdLst>
                <a:gd name="textAreaLeft" fmla="*/ 0 w 2873520"/>
                <a:gd name="textAreaRight" fmla="*/ 2873880 w 2873520"/>
                <a:gd name="textAreaTop" fmla="*/ 0 h 6279120"/>
                <a:gd name="textAreaBottom" fmla="*/ 6279480 h 627912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67" name="Google Shape;216;p19"/>
            <p:cNvGrpSpPr/>
            <p:nvPr/>
          </p:nvGrpSpPr>
          <p:grpSpPr>
            <a:xfrm>
              <a:off x="333720" y="7065360"/>
              <a:ext cx="6119640" cy="2736720"/>
              <a:chOff x="333720" y="7065360"/>
              <a:chExt cx="6119640" cy="2736720"/>
            </a:xfrm>
          </p:grpSpPr>
          <p:sp>
            <p:nvSpPr>
              <p:cNvPr id="168" name="Google Shape;217;p19"/>
              <p:cNvSpPr/>
              <p:nvPr/>
            </p:nvSpPr>
            <p:spPr>
              <a:xfrm>
                <a:off x="1426680" y="7065360"/>
                <a:ext cx="3774240" cy="5223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520" b="1" u="none" strike="noStrike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POSTURA PROFISSIONAL</a:t>
                </a:r>
                <a:endParaRPr lang="pt-BR" sz="252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9" name="Google Shape;218;p19"/>
              <p:cNvSpPr/>
              <p:nvPr/>
            </p:nvSpPr>
            <p:spPr>
              <a:xfrm>
                <a:off x="333720" y="7408440"/>
                <a:ext cx="6119640" cy="2393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Independente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do que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houver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na ligação,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devemos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nos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manter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calmos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e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pacientes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.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Assim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,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transmitimos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credibilidade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,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confiança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e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mostramos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preparo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para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oferecer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um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atendimento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de </a:t>
                </a:r>
                <a:r>
                  <a:rPr lang="en-US" sz="26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qualidade</a:t>
                </a:r>
                <a:r>
                  <a:rPr lang="en-US" sz="26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.</a:t>
                </a:r>
                <a:endParaRPr lang="pt-BR" sz="262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170" name="Google Shape;219;p19"/>
          <p:cNvGrpSpPr/>
          <p:nvPr/>
        </p:nvGrpSpPr>
        <p:grpSpPr>
          <a:xfrm>
            <a:off x="7323840" y="7107120"/>
            <a:ext cx="6279120" cy="2832120"/>
            <a:chOff x="7323840" y="7107120"/>
            <a:chExt cx="6279120" cy="2832120"/>
          </a:xfrm>
        </p:grpSpPr>
        <p:sp>
          <p:nvSpPr>
            <p:cNvPr id="171" name="Google Shape;220;p19"/>
            <p:cNvSpPr/>
            <p:nvPr/>
          </p:nvSpPr>
          <p:spPr>
            <a:xfrm rot="5400000">
              <a:off x="9047160" y="5383440"/>
              <a:ext cx="2832120" cy="6279120"/>
            </a:xfrm>
            <a:custGeom>
              <a:avLst/>
              <a:gdLst>
                <a:gd name="textAreaLeft" fmla="*/ 0 w 2832120"/>
                <a:gd name="textAreaRight" fmla="*/ 2832480 w 2832120"/>
                <a:gd name="textAreaTop" fmla="*/ 0 h 6279120"/>
                <a:gd name="textAreaBottom" fmla="*/ 6279480 h 627912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6600" tIns="66600" rIns="66600" bIns="66600" anchor="ctr">
              <a:noAutofit/>
            </a:bodyPr>
            <a:lstStyle/>
            <a:p>
              <a:pPr>
                <a:lnSpc>
                  <a:spcPct val="100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72" name="Google Shape;221;p19"/>
            <p:cNvGrpSpPr/>
            <p:nvPr/>
          </p:nvGrpSpPr>
          <p:grpSpPr>
            <a:xfrm>
              <a:off x="7770240" y="7196760"/>
              <a:ext cx="5385600" cy="2173680"/>
              <a:chOff x="7770240" y="7196760"/>
              <a:chExt cx="5385600" cy="2173680"/>
            </a:xfrm>
          </p:grpSpPr>
          <p:sp>
            <p:nvSpPr>
              <p:cNvPr id="173" name="Google Shape;222;p19"/>
              <p:cNvSpPr/>
              <p:nvPr/>
            </p:nvSpPr>
            <p:spPr>
              <a:xfrm>
                <a:off x="8084160" y="7196760"/>
                <a:ext cx="4757760" cy="537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2620" b="1" u="none" strike="noStrike" dirty="0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CAPACIDADE DE NEGOCIAÇÃO</a:t>
                </a:r>
                <a:endParaRPr lang="pt-BR" sz="262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" name="Google Shape;223;p19"/>
              <p:cNvSpPr/>
              <p:nvPr/>
            </p:nvSpPr>
            <p:spPr>
              <a:xfrm>
                <a:off x="7770240" y="7803000"/>
                <a:ext cx="5385600" cy="15674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6600" tIns="66600" rIns="66600" bIns="66600" anchor="t">
                <a:spAutoFit/>
              </a:bodyPr>
              <a:lstStyle/>
              <a:p>
                <a:pPr>
                  <a:lnSpc>
                    <a:spcPct val="115000"/>
                  </a:lnSpc>
                  <a:tabLst>
                    <a:tab pos="0" algn="l"/>
                  </a:tabLst>
                </a:pPr>
                <a:r>
                  <a:rPr lang="en-US" sz="28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Transformar</a:t>
                </a:r>
                <a:r>
                  <a:rPr lang="en-US" sz="28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8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conflitos</a:t>
                </a:r>
                <a:r>
                  <a:rPr lang="en-US" sz="28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em </a:t>
                </a:r>
                <a:r>
                  <a:rPr lang="en-US" sz="28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oportunidades</a:t>
                </a:r>
                <a:r>
                  <a:rPr lang="en-US" sz="28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de </a:t>
                </a:r>
                <a:r>
                  <a:rPr lang="en-US" sz="28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satisfação</a:t>
                </a:r>
                <a:r>
                  <a:rPr lang="en-US" sz="28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e </a:t>
                </a:r>
                <a:r>
                  <a:rPr lang="en-US" sz="28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resultados</a:t>
                </a:r>
                <a:r>
                  <a:rPr lang="en-US" sz="28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 </a:t>
                </a:r>
                <a:r>
                  <a:rPr lang="en-US" sz="2820" b="1" u="none" strike="noStrike" dirty="0" err="1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positivos</a:t>
                </a:r>
                <a:r>
                  <a:rPr lang="en-US" sz="2820" b="1" u="none" strike="noStrike" dirty="0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.</a:t>
                </a:r>
                <a:endParaRPr lang="pt-BR" sz="2820" b="0" u="none" strike="noStrike" dirty="0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75" name="Google Shape;224;p19"/>
          <p:cNvSpPr/>
          <p:nvPr/>
        </p:nvSpPr>
        <p:spPr>
          <a:xfrm>
            <a:off x="781560" y="1307160"/>
            <a:ext cx="7497720" cy="587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2620" b="1" u="none" strike="noStrik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COMUNICAÇÃO CLARA, EDUCADA E EMPÁTICA</a:t>
            </a:r>
            <a:endParaRPr lang="pt-BR" sz="262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229;p20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177" name="Google Shape;230;p20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8" name="Google Shape;231;p20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79" name="Google Shape;232;p20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0" name="Google Shape;233;p20"/>
          <p:cNvSpPr/>
          <p:nvPr/>
        </p:nvSpPr>
        <p:spPr>
          <a:xfrm>
            <a:off x="16579080" y="-889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1" name="Google Shape;234;p20"/>
          <p:cNvSpPr/>
          <p:nvPr/>
        </p:nvSpPr>
        <p:spPr>
          <a:xfrm>
            <a:off x="2047109" y="178200"/>
            <a:ext cx="811368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4530" b="0" u="none" strike="noStrike" dirty="0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COMERCIAIS</a:t>
            </a:r>
            <a:endParaRPr lang="pt-BR" sz="45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2" name="Google Shape;235;p20"/>
          <p:cNvSpPr/>
          <p:nvPr/>
        </p:nvSpPr>
        <p:spPr>
          <a:xfrm>
            <a:off x="3403440" y="252648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3" name="Google Shape;236;p20"/>
          <p:cNvSpPr/>
          <p:nvPr/>
        </p:nvSpPr>
        <p:spPr>
          <a:xfrm>
            <a:off x="3652200" y="2853720"/>
            <a:ext cx="3226320" cy="165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CDC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CRÉDITO DIRETO CAIXA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4" name="Google Shape;237;p20"/>
          <p:cNvSpPr/>
          <p:nvPr/>
        </p:nvSpPr>
        <p:spPr>
          <a:xfrm>
            <a:off x="2410200" y="992520"/>
            <a:ext cx="686196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300" b="0" u="none" strike="noStrike" dirty="0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Passíveis de Emissão de Boleto</a:t>
            </a:r>
            <a:endParaRPr lang="pt-BR" sz="33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5" name="Google Shape;238;p20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6" name="Google Shape;239;p20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7" name="Google Shape;240;p20"/>
          <p:cNvSpPr/>
          <p:nvPr/>
        </p:nvSpPr>
        <p:spPr>
          <a:xfrm>
            <a:off x="10931400" y="252648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8" name="Google Shape;241;p20"/>
          <p:cNvSpPr/>
          <p:nvPr/>
        </p:nvSpPr>
        <p:spPr>
          <a:xfrm>
            <a:off x="3403440" y="602640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9" name="Google Shape;242;p20"/>
          <p:cNvSpPr/>
          <p:nvPr/>
        </p:nvSpPr>
        <p:spPr>
          <a:xfrm>
            <a:off x="10931400" y="602640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w="76200" cap="rnd">
            <a:solidFill>
              <a:srgbClr val="1155CC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90" name="Google Shape;243;p20"/>
          <p:cNvSpPr/>
          <p:nvPr/>
        </p:nvSpPr>
        <p:spPr>
          <a:xfrm>
            <a:off x="11179800" y="3642480"/>
            <a:ext cx="3226320" cy="492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CRED SENIOR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1" name="Google Shape;244;p20"/>
          <p:cNvSpPr/>
          <p:nvPr/>
        </p:nvSpPr>
        <p:spPr>
          <a:xfrm>
            <a:off x="3572280" y="6917040"/>
            <a:ext cx="3385800" cy="1073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RENEGOCIAÇÃO DE DÍVIDAS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2" name="Google Shape;245;p20"/>
          <p:cNvSpPr/>
          <p:nvPr/>
        </p:nvSpPr>
        <p:spPr>
          <a:xfrm>
            <a:off x="11179800" y="6887880"/>
            <a:ext cx="3226320" cy="1073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17000"/>
              </a:lnSpc>
              <a:tabLst>
                <a:tab pos="0" algn="l"/>
              </a:tabLst>
            </a:pPr>
            <a:r>
              <a:rPr lang="en-US" sz="3200" b="1" u="none" strike="noStrik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CONSIGNAÇÃO CAIXA</a:t>
            </a: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93" name="Google Shape;246;p20"/>
          <p:cNvPicPr/>
          <p:nvPr/>
        </p:nvPicPr>
        <p:blipFill>
          <a:blip r:embed="rId2"/>
          <a:stretch/>
        </p:blipFill>
        <p:spPr>
          <a:xfrm>
            <a:off x="14655240" y="4756680"/>
            <a:ext cx="3880800" cy="58215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94" name="Google Shape;247;p20"/>
          <p:cNvPicPr/>
          <p:nvPr/>
        </p:nvPicPr>
        <p:blipFill>
          <a:blip r:embed="rId3"/>
          <a:stretch/>
        </p:blipFill>
        <p:spPr>
          <a:xfrm>
            <a:off x="157320" y="9718560"/>
            <a:ext cx="3226320" cy="4294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6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4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9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2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7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0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252;p21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196" name="Google Shape;253;p21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" name="Google Shape;254;p21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>
                <a:lnSpc>
                  <a:spcPct val="44000"/>
                </a:lnSpc>
                <a:tabLst>
                  <a:tab pos="0" algn="l"/>
                </a:tabLst>
              </a:pPr>
              <a:endParaRPr lang="pt-BR" sz="1400" b="0" u="none" strike="noStrik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98" name="Google Shape;255;p21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gradFill rotWithShape="0">
            <a:gsLst>
              <a:gs pos="0">
                <a:srgbClr val="3176EE"/>
              </a:gs>
              <a:gs pos="100000">
                <a:srgbClr val="113D8A"/>
              </a:gs>
            </a:gsLst>
            <a:lin ang="5400000"/>
          </a:gra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9" name="Google Shape;256;p21"/>
          <p:cNvSpPr/>
          <p:nvPr/>
        </p:nvSpPr>
        <p:spPr>
          <a:xfrm>
            <a:off x="16579080" y="-889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00" name="Google Shape;257;p21"/>
          <p:cNvSpPr/>
          <p:nvPr/>
        </p:nvSpPr>
        <p:spPr>
          <a:xfrm>
            <a:off x="2000414" y="260100"/>
            <a:ext cx="811368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>
              <a:lnSpc>
                <a:spcPct val="139000"/>
              </a:lnSpc>
              <a:tabLst>
                <a:tab pos="0" algn="l"/>
              </a:tabLst>
            </a:pPr>
            <a:r>
              <a:rPr lang="en-US" sz="4530" b="0" u="none" strike="noStrike" dirty="0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COMERCIAIS</a:t>
            </a:r>
            <a:endParaRPr lang="pt-BR" sz="453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1" name="Google Shape;258;p21"/>
          <p:cNvSpPr/>
          <p:nvPr/>
        </p:nvSpPr>
        <p:spPr>
          <a:xfrm>
            <a:off x="1891440" y="1090789"/>
            <a:ext cx="6861960" cy="69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3300" b="0" u="none" strike="noStrike" dirty="0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Passíveis de Emissão de Boleto</a:t>
            </a:r>
            <a:endParaRPr lang="pt-BR" sz="33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2" name="Google Shape;259;p21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03" name="Google Shape;260;p21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pt-BR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204" name="Google Shape;261;p21"/>
          <p:cNvGrpSpPr/>
          <p:nvPr/>
        </p:nvGrpSpPr>
        <p:grpSpPr>
          <a:xfrm>
            <a:off x="2792520" y="3708720"/>
            <a:ext cx="14070600" cy="2662200"/>
            <a:chOff x="2792520" y="3708720"/>
            <a:chExt cx="14070600" cy="2662200"/>
          </a:xfrm>
        </p:grpSpPr>
        <p:grpSp>
          <p:nvGrpSpPr>
            <p:cNvPr id="205" name="Google Shape;262;p21"/>
            <p:cNvGrpSpPr/>
            <p:nvPr/>
          </p:nvGrpSpPr>
          <p:grpSpPr>
            <a:xfrm>
              <a:off x="2792520" y="3708720"/>
              <a:ext cx="3723480" cy="2662200"/>
              <a:chOff x="2792520" y="3708720"/>
              <a:chExt cx="3723480" cy="2662200"/>
            </a:xfrm>
          </p:grpSpPr>
          <p:sp>
            <p:nvSpPr>
              <p:cNvPr id="206" name="Google Shape;263;p21"/>
              <p:cNvSpPr/>
              <p:nvPr/>
            </p:nvSpPr>
            <p:spPr>
              <a:xfrm>
                <a:off x="2792520" y="370872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7" name="Google Shape;264;p21"/>
              <p:cNvSpPr/>
              <p:nvPr/>
            </p:nvSpPr>
            <p:spPr>
              <a:xfrm>
                <a:off x="2940840" y="4555080"/>
                <a:ext cx="3474720" cy="1073520"/>
              </a:xfrm>
              <a:prstGeom prst="rect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MICROCRÉDITO GIRO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08" name="Google Shape;265;p21"/>
            <p:cNvGrpSpPr/>
            <p:nvPr/>
          </p:nvGrpSpPr>
          <p:grpSpPr>
            <a:xfrm>
              <a:off x="7773840" y="3708720"/>
              <a:ext cx="3723480" cy="2662200"/>
              <a:chOff x="7773840" y="3708720"/>
              <a:chExt cx="3723480" cy="2662200"/>
            </a:xfrm>
          </p:grpSpPr>
          <p:sp>
            <p:nvSpPr>
              <p:cNvPr id="209" name="Google Shape;266;p21"/>
              <p:cNvSpPr/>
              <p:nvPr/>
            </p:nvSpPr>
            <p:spPr>
              <a:xfrm>
                <a:off x="7773840" y="370872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0" name="Google Shape;267;p21"/>
              <p:cNvSpPr/>
              <p:nvPr/>
            </p:nvSpPr>
            <p:spPr>
              <a:xfrm>
                <a:off x="8072280" y="4555080"/>
                <a:ext cx="3226320" cy="1073520"/>
              </a:xfrm>
              <a:prstGeom prst="rect">
                <a:avLst/>
              </a:prstGeom>
              <a:noFill/>
              <a:ln w="9525">
                <a:solidFill>
                  <a:srgbClr val="FFFF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GIROCAIXA FÁCIL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11" name="Google Shape;268;p21"/>
            <p:cNvGrpSpPr/>
            <p:nvPr/>
          </p:nvGrpSpPr>
          <p:grpSpPr>
            <a:xfrm>
              <a:off x="12855240" y="3708720"/>
              <a:ext cx="4007880" cy="2662200"/>
              <a:chOff x="12855240" y="3708720"/>
              <a:chExt cx="4007880" cy="2662200"/>
            </a:xfrm>
          </p:grpSpPr>
          <p:sp>
            <p:nvSpPr>
              <p:cNvPr id="212" name="Google Shape;269;p21"/>
              <p:cNvSpPr/>
              <p:nvPr/>
            </p:nvSpPr>
            <p:spPr>
              <a:xfrm>
                <a:off x="12855240" y="3708720"/>
                <a:ext cx="4007880" cy="2662200"/>
              </a:xfrm>
              <a:custGeom>
                <a:avLst/>
                <a:gdLst>
                  <a:gd name="textAreaLeft" fmla="*/ 0 w 4007880"/>
                  <a:gd name="textAreaRight" fmla="*/ 4008240 w 40078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w="76200" cap="rnd">
                <a:solidFill>
                  <a:srgbClr val="1155CC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endParaRPr lang="pt-BR" sz="1400" b="0" u="none" strike="noStrike" dirty="0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3" name="Google Shape;270;p21"/>
              <p:cNvSpPr/>
              <p:nvPr/>
            </p:nvSpPr>
            <p:spPr>
              <a:xfrm>
                <a:off x="12955680" y="4212720"/>
                <a:ext cx="3723480" cy="1654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0" tIns="0" rIns="0" bIns="0" anchor="t">
                <a:spAutoFit/>
              </a:bodyPr>
              <a:lstStyle/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FIES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algn="ctr">
                  <a:lnSpc>
                    <a:spcPct val="117000"/>
                  </a:lnSpc>
                  <a:tabLst>
                    <a:tab pos="0" algn="l"/>
                  </a:tabLst>
                </a:pPr>
                <a:r>
                  <a:rPr lang="en-US" sz="3200" b="1" u="none" strike="noStrik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FINANCIAMENTO ESTUDANTIL</a:t>
                </a:r>
                <a:endParaRPr lang="pt-BR" sz="3200" b="0" u="none" strike="noStrik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pic>
        <p:nvPicPr>
          <p:cNvPr id="214" name="Google Shape;271;p21"/>
          <p:cNvPicPr/>
          <p:nvPr/>
        </p:nvPicPr>
        <p:blipFill>
          <a:blip r:embed="rId2"/>
          <a:stretch/>
        </p:blipFill>
        <p:spPr>
          <a:xfrm flipH="1">
            <a:off x="-554040" y="4860000"/>
            <a:ext cx="4008240" cy="60127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</TotalTime>
  <Words>1327</Words>
  <Application>Microsoft Office PowerPoint</Application>
  <PresentationFormat>Personalizar</PresentationFormat>
  <Paragraphs>178</Paragraphs>
  <Slides>26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8" baseType="lpstr">
      <vt:lpstr>Arial</vt:lpstr>
      <vt:lpstr>Calibri</vt:lpstr>
      <vt:lpstr>League Spartan</vt:lpstr>
      <vt:lpstr>League Spartan ExtraBold</vt:lpstr>
      <vt:lpstr>League Spartan Medium</vt:lpstr>
      <vt:lpstr>Lexend</vt:lpstr>
      <vt:lpstr>Lexend ExtraBold</vt:lpstr>
      <vt:lpstr>Merriweather</vt:lpstr>
      <vt:lpstr>Symbol</vt:lpstr>
      <vt:lpstr>Times New Roman</vt:lpstr>
      <vt:lpstr>Wingdings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dc:description/>
  <cp:lastModifiedBy>Renato Calixto de Jesus</cp:lastModifiedBy>
  <cp:revision>5</cp:revision>
  <dcterms:modified xsi:type="dcterms:W3CDTF">2025-12-14T07:32:35Z</dcterms:modified>
  <dc:language>pt-BR</dc:language>
</cp:coreProperties>
</file>